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0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06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759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23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5710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606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497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173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051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780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944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566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CDA6-2804-4E69-9FED-22BE323A07B9}" type="datetimeFigureOut">
              <a:rPr lang="es-EC" smtClean="0"/>
              <a:t>20/3/2020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79853-33CD-472C-9240-F6B75E36B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529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lorenatupiza82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Análisis de la función lineal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Función de Primer Grado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30480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23197" cy="1325563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MONOTONÍA </a:t>
            </a:r>
            <a:endParaRPr lang="es-EC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223197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s-EC" dirty="0" smtClean="0"/>
              <a:t>Se determina de acuerdo al gráfico de la función: </a:t>
            </a:r>
            <a:r>
              <a:rPr lang="es-EC" dirty="0" smtClean="0">
                <a:solidFill>
                  <a:srgbClr val="FF0000"/>
                </a:solidFill>
              </a:rPr>
              <a:t>en este caso la inclinación de la recta coincide con la inclinación de mi </a:t>
            </a:r>
            <a:r>
              <a:rPr lang="es-EC" b="1" dirty="0" smtClean="0">
                <a:solidFill>
                  <a:srgbClr val="FF0000"/>
                </a:solidFill>
              </a:rPr>
              <a:t>brazo izquierdo</a:t>
            </a:r>
            <a:r>
              <a:rPr lang="es-EC" dirty="0" smtClean="0">
                <a:solidFill>
                  <a:srgbClr val="FF0000"/>
                </a:solidFill>
              </a:rPr>
              <a:t>, por lo tanto la </a:t>
            </a:r>
            <a:r>
              <a:rPr lang="es-EC" b="1" dirty="0" smtClean="0">
                <a:solidFill>
                  <a:srgbClr val="002060"/>
                </a:solidFill>
              </a:rPr>
              <a:t>FUNCIÓN ES DECRECIENTE</a:t>
            </a:r>
            <a:r>
              <a:rPr lang="es-EC" dirty="0" smtClean="0">
                <a:solidFill>
                  <a:srgbClr val="FF0000"/>
                </a:solidFill>
              </a:rPr>
              <a:t>, además </a:t>
            </a:r>
            <a:r>
              <a:rPr lang="es-EC" b="1" dirty="0" smtClean="0">
                <a:solidFill>
                  <a:srgbClr val="FF0000"/>
                </a:solidFill>
              </a:rPr>
              <a:t>x</a:t>
            </a:r>
            <a:r>
              <a:rPr lang="es-EC" dirty="0" smtClean="0">
                <a:solidFill>
                  <a:srgbClr val="FF0000"/>
                </a:solidFill>
              </a:rPr>
              <a:t> es </a:t>
            </a:r>
            <a:r>
              <a:rPr lang="es-EC" b="1" dirty="0" smtClean="0">
                <a:solidFill>
                  <a:srgbClr val="FF0000"/>
                </a:solidFill>
              </a:rPr>
              <a:t>negativa</a:t>
            </a:r>
            <a:r>
              <a:rPr lang="es-EC" dirty="0" smtClean="0">
                <a:solidFill>
                  <a:srgbClr val="FF0000"/>
                </a:solidFill>
              </a:rPr>
              <a:t> otra indicación de lo mencionado anteriormente.</a:t>
            </a:r>
            <a:r>
              <a:rPr lang="es-EC" dirty="0" smtClean="0"/>
              <a:t> </a:t>
            </a:r>
            <a:endParaRPr lang="es-EC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02" y="250930"/>
            <a:ext cx="4124460" cy="66070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9499034" y="2510238"/>
            <a:ext cx="522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5</a:t>
            </a:r>
            <a:r>
              <a:rPr lang="es-EC" b="1" dirty="0" smtClean="0">
                <a:solidFill>
                  <a:srgbClr val="7030A0"/>
                </a:solidFill>
              </a:rPr>
              <a:t> </a:t>
            </a:r>
            <a:endParaRPr lang="es-EC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904" y="3691810"/>
            <a:ext cx="2878645" cy="261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48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4669"/>
            <a:ext cx="4983052" cy="935642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CORTES CON LOS EJES</a:t>
            </a:r>
            <a:endParaRPr lang="es-EC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01521"/>
                <a:ext cx="4223197" cy="5692462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es-EC" dirty="0" smtClean="0"/>
                  <a:t>Con el eje 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: </a:t>
                </a:r>
                <a:r>
                  <a:rPr lang="es-EC" b="1" dirty="0" smtClean="0">
                    <a:solidFill>
                      <a:srgbClr val="FF0000"/>
                    </a:solidFill>
                  </a:rPr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s-EC" b="1" dirty="0" smtClean="0"/>
              </a:p>
              <a:p>
                <a:pPr marL="0" indent="0" algn="ctr">
                  <a:buNone/>
                </a:pPr>
                <a:r>
                  <a:rPr lang="es-EC" dirty="0" smtClean="0"/>
                  <a:t>f(x) = -5x+2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FF0000"/>
                    </a:solidFill>
                  </a:rPr>
                  <a:t>y = 0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0 = -5x+2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-5x+2 = 0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FF0000"/>
                    </a:solidFill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s-EC" dirty="0" smtClean="0"/>
              </a:p>
              <a:p>
                <a:pPr algn="just"/>
                <a:r>
                  <a:rPr lang="es-EC" dirty="0" smtClean="0"/>
                  <a:t>Con el eje</a:t>
                </a:r>
                <a:r>
                  <a:rPr lang="es-EC" dirty="0" smtClean="0">
                    <a:solidFill>
                      <a:srgbClr val="002060"/>
                    </a:solidFill>
                  </a:rPr>
                  <a:t> y</a:t>
                </a:r>
                <a:r>
                  <a:rPr lang="es-EC" dirty="0" smtClean="0"/>
                  <a:t>: </a:t>
                </a:r>
                <a:r>
                  <a:rPr lang="es-EC" b="1" dirty="0" smtClean="0">
                    <a:solidFill>
                      <a:srgbClr val="002060"/>
                    </a:solidFill>
                  </a:rPr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es-EC" b="1" dirty="0" smtClean="0"/>
              </a:p>
              <a:p>
                <a:pPr marL="0" indent="0" algn="ctr">
                  <a:buNone/>
                </a:pPr>
                <a:r>
                  <a:rPr lang="es-EC" dirty="0" smtClean="0"/>
                  <a:t>f(x) = -5x+2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x = 0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y = -5(0)+2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y = 2</a:t>
                </a:r>
              </a:p>
              <a:p>
                <a:pPr algn="just"/>
                <a:endParaRPr lang="es-EC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01521"/>
                <a:ext cx="4223197" cy="5692462"/>
              </a:xfrm>
              <a:blipFill rotWithShape="0">
                <a:blip r:embed="rId2"/>
                <a:stretch>
                  <a:fillRect l="-2601" t="-74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081" y="250930"/>
            <a:ext cx="4124460" cy="6607070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9018083" y="3419029"/>
            <a:ext cx="270456" cy="2708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CuadroTexto 7"/>
          <p:cNvSpPr txBox="1"/>
          <p:nvPr/>
        </p:nvSpPr>
        <p:spPr>
          <a:xfrm>
            <a:off x="7491936" y="2575890"/>
            <a:ext cx="463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6</a:t>
            </a:r>
            <a:endParaRPr lang="es-EC" sz="4400" b="1" dirty="0">
              <a:solidFill>
                <a:srgbClr val="7030A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8736707" y="2825696"/>
            <a:ext cx="270456" cy="27087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5228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PARIDAD</a:t>
            </a:r>
            <a:endParaRPr lang="es-EC" b="1" dirty="0">
              <a:solidFill>
                <a:srgbClr val="7030A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C" dirty="0" smtClean="0"/>
              <a:t>PAR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f(x) </a:t>
                </a:r>
                <a:r>
                  <a:rPr lang="es-EC" dirty="0" smtClean="0"/>
                  <a:t>= -5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+2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f(-x) =</a:t>
                </a:r>
                <a:r>
                  <a:rPr lang="es-EC" dirty="0"/>
                  <a:t> </a:t>
                </a:r>
                <a:r>
                  <a:rPr lang="es-EC" dirty="0" smtClean="0"/>
                  <a:t>f(x)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-5(-x)+2 = -5x+2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5x+2 </a:t>
                </a:r>
                <a14:m>
                  <m:oMath xmlns:m="http://schemas.openxmlformats.org/officeDocument/2006/math">
                    <m:r>
                      <a:rPr lang="es-EC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s-EC" dirty="0" smtClean="0"/>
                  <a:t> -5x+2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Como los valores obtenidos no son iguales la función no es par.</a:t>
                </a:r>
                <a:endParaRPr lang="es-EC" dirty="0"/>
              </a:p>
            </p:txBody>
          </p:sp>
        </mc:Choice>
        <mc:Fallback xmlns=""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482" t="-281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C" dirty="0" smtClean="0"/>
              <a:t>IMPAR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Marcador de contenido 7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f(x) </a:t>
                </a:r>
                <a:r>
                  <a:rPr lang="es-EC" dirty="0" smtClean="0"/>
                  <a:t>= -5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+2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f(-x) = -f(x)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-5(-x)+2 = -(-5x+2)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5x+2 </a:t>
                </a:r>
                <a14:m>
                  <m:oMath xmlns:m="http://schemas.openxmlformats.org/officeDocument/2006/math">
                    <m:r>
                      <a:rPr lang="es-EC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s-EC" dirty="0" smtClean="0"/>
                  <a:t> 5x-2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Como los valores obtenidos no son iguales la función no es impar.</a:t>
                </a:r>
              </a:p>
              <a:p>
                <a:pPr marL="0" indent="0" algn="ctr">
                  <a:buNone/>
                </a:pPr>
                <a:endParaRPr lang="es-EC" dirty="0"/>
              </a:p>
            </p:txBody>
          </p:sp>
        </mc:Choice>
        <mc:Fallback xmlns="">
          <p:sp>
            <p:nvSpPr>
              <p:cNvPr id="8" name="Marcador de contenido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0">
                <a:blip r:embed="rId3"/>
                <a:stretch>
                  <a:fillRect l="-2471" t="-2815" r="-152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643944" y="5885645"/>
            <a:ext cx="1102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 smtClean="0">
                <a:solidFill>
                  <a:srgbClr val="00B050"/>
                </a:solidFill>
              </a:rPr>
              <a:t>La función no es ni par ni es impar.</a:t>
            </a:r>
            <a:endParaRPr lang="es-EC" sz="2800" dirty="0">
              <a:solidFill>
                <a:srgbClr val="00B05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183681" y="5762534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7</a:t>
            </a: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233833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rgbClr val="FF0000"/>
                </a:solidFill>
              </a:rPr>
              <a:t>NOTAS</a:t>
            </a:r>
            <a:endParaRPr lang="es-EC" b="1" dirty="0">
              <a:solidFill>
                <a:srgbClr val="FF0000"/>
              </a:solidFill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Usted puede graficar la recta dando únicamente </a:t>
            </a:r>
            <a:r>
              <a:rPr lang="es-EC" dirty="0" smtClean="0">
                <a:solidFill>
                  <a:srgbClr val="FF0000"/>
                </a:solidFill>
              </a:rPr>
              <a:t>2</a:t>
            </a:r>
            <a:r>
              <a:rPr lang="es-EC" dirty="0" smtClean="0"/>
              <a:t> valores a 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, los que usted desee, ya que una recta está determinada por dos puntos.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Cuando grafique el plano cartesiano no se olvide de poner las flechas en el eje positivo 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 y en el eje positivo </a:t>
            </a:r>
            <a:r>
              <a:rPr lang="es-EC" dirty="0" smtClean="0">
                <a:solidFill>
                  <a:srgbClr val="002060"/>
                </a:solidFill>
              </a:rPr>
              <a:t>y</a:t>
            </a:r>
            <a:r>
              <a:rPr lang="es-EC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Una vez terminado el gráfico coloque el nombre se la función sobre la recta trazada.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Siempre que una función sea lineal y no hay ninguna condición el </a:t>
            </a:r>
            <a:r>
              <a:rPr lang="es-EC" dirty="0" smtClean="0">
                <a:solidFill>
                  <a:srgbClr val="FF0000"/>
                </a:solidFill>
              </a:rPr>
              <a:t>dominio</a:t>
            </a:r>
            <a:r>
              <a:rPr lang="es-EC" dirty="0" smtClean="0"/>
              <a:t> y el </a:t>
            </a:r>
            <a:r>
              <a:rPr lang="es-EC" dirty="0" smtClean="0">
                <a:solidFill>
                  <a:srgbClr val="002060"/>
                </a:solidFill>
              </a:rPr>
              <a:t>recorrido</a:t>
            </a:r>
            <a:r>
              <a:rPr lang="es-EC" dirty="0" smtClean="0"/>
              <a:t> siempre van a ser los </a:t>
            </a:r>
            <a:r>
              <a:rPr lang="es-EC" b="1" dirty="0" smtClean="0">
                <a:solidFill>
                  <a:srgbClr val="7030A0"/>
                </a:solidFill>
              </a:rPr>
              <a:t>REALES</a:t>
            </a:r>
            <a:r>
              <a:rPr lang="es-EC" dirty="0" smtClean="0"/>
              <a:t>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1431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rgbClr val="FF0000"/>
                </a:solidFill>
              </a:rPr>
              <a:t>NOTAS</a:t>
            </a:r>
            <a:endParaRPr lang="es-EC" b="1" dirty="0">
              <a:solidFill>
                <a:srgbClr val="FF0000"/>
              </a:solidFill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 smtClean="0"/>
              <a:t>5. Determinar la </a:t>
            </a:r>
            <a:r>
              <a:rPr lang="es-EC" b="1" dirty="0" smtClean="0">
                <a:solidFill>
                  <a:srgbClr val="7030A0"/>
                </a:solidFill>
              </a:rPr>
              <a:t>monotonía</a:t>
            </a:r>
            <a:r>
              <a:rPr lang="es-EC" dirty="0" smtClean="0"/>
              <a:t> de la función es decir si el gráfico de la función es creciente o decreciente.</a:t>
            </a:r>
          </a:p>
          <a:p>
            <a:pPr marL="0" indent="0" algn="just">
              <a:buNone/>
            </a:pPr>
            <a:endParaRPr lang="es-EC" dirty="0" smtClean="0"/>
          </a:p>
          <a:p>
            <a:pPr marL="0" indent="0" algn="just">
              <a:buNone/>
            </a:pPr>
            <a:r>
              <a:rPr lang="es-EC" dirty="0" smtClean="0"/>
              <a:t>6. Los </a:t>
            </a:r>
            <a:r>
              <a:rPr lang="es-EC" b="1" dirty="0" smtClean="0">
                <a:solidFill>
                  <a:srgbClr val="7030A0"/>
                </a:solidFill>
              </a:rPr>
              <a:t>puntos de corte </a:t>
            </a:r>
            <a:r>
              <a:rPr lang="es-EC" dirty="0" smtClean="0"/>
              <a:t>en los ejes son los valores que toma 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 y </a:t>
            </a:r>
            <a:r>
              <a:rPr lang="es-EC" dirty="0" err="1" smtClean="0">
                <a:solidFill>
                  <a:srgbClr val="002060"/>
                </a:solidFill>
              </a:rPr>
              <a:t>y</a:t>
            </a:r>
            <a:r>
              <a:rPr lang="es-EC" dirty="0" smtClean="0"/>
              <a:t> justo cuando la recta pasa por estos.</a:t>
            </a:r>
          </a:p>
          <a:p>
            <a:pPr marL="0" indent="0" algn="just">
              <a:buNone/>
            </a:pPr>
            <a:endParaRPr lang="es-EC" dirty="0" smtClean="0"/>
          </a:p>
          <a:p>
            <a:pPr marL="0" indent="0" algn="just">
              <a:buNone/>
            </a:pPr>
            <a:r>
              <a:rPr lang="es-EC" dirty="0" smtClean="0"/>
              <a:t>7. Respecto a la </a:t>
            </a:r>
            <a:r>
              <a:rPr lang="es-EC" b="1" dirty="0" smtClean="0">
                <a:solidFill>
                  <a:srgbClr val="7030A0"/>
                </a:solidFill>
              </a:rPr>
              <a:t>paridad</a:t>
            </a:r>
            <a:r>
              <a:rPr lang="es-EC" dirty="0" smtClean="0"/>
              <a:t> puede ser que una función sea par, o sea impar,  o no sea ni par ni impar, pero nunca va a ser par e impar a la vez.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97731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rgbClr val="FF0000"/>
                </a:solidFill>
              </a:rPr>
              <a:t>TAREA</a:t>
            </a:r>
            <a:endParaRPr lang="es-EC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f(x)= 2x-5</a:t>
            </a:r>
          </a:p>
          <a:p>
            <a:r>
              <a:rPr lang="es-EC" dirty="0" smtClean="0"/>
              <a:t>f(x)=6x</a:t>
            </a:r>
          </a:p>
          <a:p>
            <a:r>
              <a:rPr lang="es-EC" dirty="0" smtClean="0"/>
              <a:t>f(x)=x+5</a:t>
            </a:r>
          </a:p>
          <a:p>
            <a:r>
              <a:rPr lang="es-EC" dirty="0" smtClean="0"/>
              <a:t>f(x)= -3x-1</a:t>
            </a:r>
          </a:p>
          <a:p>
            <a:r>
              <a:rPr lang="es-EC" dirty="0" smtClean="0"/>
              <a:t>f(x)=-4x</a:t>
            </a:r>
          </a:p>
          <a:p>
            <a:r>
              <a:rPr lang="es-EC" dirty="0" smtClean="0"/>
              <a:t>f(x)=-x+2</a:t>
            </a:r>
          </a:p>
          <a:p>
            <a:pPr marL="0" indent="0">
              <a:buNone/>
            </a:pPr>
            <a:r>
              <a:rPr lang="es-EC" dirty="0" smtClean="0"/>
              <a:t>Resuelva los ejercicios en hojas a cuadros y envíelos en fotos al correo:</a:t>
            </a:r>
          </a:p>
          <a:p>
            <a:pPr marL="0" indent="0" algn="ctr">
              <a:buNone/>
            </a:pPr>
            <a:r>
              <a:rPr lang="es-EC" b="1" dirty="0" smtClean="0">
                <a:hlinkClick r:id="rId2"/>
              </a:rPr>
              <a:t>lorenatupiza82@gmail.com</a:t>
            </a:r>
            <a:r>
              <a:rPr lang="es-EC" b="1" dirty="0" smtClean="0"/>
              <a:t>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33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rgbClr val="FF0000"/>
                </a:solidFill>
              </a:rPr>
              <a:t>PASOS PARA REALIZAR EL ANÁLISIS</a:t>
            </a:r>
            <a:endParaRPr lang="es-EC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12890"/>
            <a:ext cx="10515600" cy="446407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Realice una tabla de valores.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Grafique la función en el plano cartesiano.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Ubique el nombre de la función sobre la recta trazada.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Determine el dominio y el recorrido.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Determine la monotonía de la función.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Determine los cortes con los ejes.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dirty="0" smtClean="0"/>
              <a:t>Determine la paridad de la función.</a:t>
            </a:r>
          </a:p>
          <a:p>
            <a:pPr marL="514350" indent="-514350" algn="just">
              <a:buFont typeface="+mj-lt"/>
              <a:buAutoNum type="arabicPeriod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5728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solidFill>
                  <a:srgbClr val="002060"/>
                </a:solidFill>
              </a:rPr>
              <a:t>f(x) </a:t>
            </a:r>
            <a:r>
              <a:rPr lang="es-EC" dirty="0" smtClean="0"/>
              <a:t>= 3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+5</a:t>
            </a:r>
            <a:endParaRPr lang="es-EC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62121"/>
              </p:ext>
            </p:extLst>
          </p:nvPr>
        </p:nvGraphicFramePr>
        <p:xfrm>
          <a:off x="838200" y="1825625"/>
          <a:ext cx="327016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237"/>
                <a:gridCol w="2240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C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y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-4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s-EC" dirty="0" smtClean="0"/>
                        <a:t>)+5 =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 -1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3(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s-EC" dirty="0" smtClean="0"/>
                        <a:t>)+5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14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332" y="461292"/>
            <a:ext cx="4214209" cy="606277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 rot="18075327">
            <a:off x="7606171" y="2365790"/>
            <a:ext cx="159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>
                <a:solidFill>
                  <a:srgbClr val="002060"/>
                </a:solidFill>
              </a:rPr>
              <a:t>f(x) </a:t>
            </a:r>
            <a:r>
              <a:rPr lang="es-EC" dirty="0" smtClean="0"/>
              <a:t>= 3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+5</a:t>
            </a:r>
            <a:endParaRPr lang="es-EC" dirty="0"/>
          </a:p>
        </p:txBody>
      </p:sp>
      <p:sp>
        <p:nvSpPr>
          <p:cNvPr id="9" name="CuadroTexto 8"/>
          <p:cNvSpPr txBox="1"/>
          <p:nvPr/>
        </p:nvSpPr>
        <p:spPr>
          <a:xfrm>
            <a:off x="592428" y="5877734"/>
            <a:ext cx="5361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/>
              <a:t>NOTA: </a:t>
            </a:r>
            <a:r>
              <a:rPr lang="es-EC" dirty="0" smtClean="0"/>
              <a:t>Por favor coloque flechas en el eje x positivo y en el eje y positivo en el plano cartesiano.</a:t>
            </a:r>
            <a:endParaRPr lang="es-EC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06062" y="1774050"/>
            <a:ext cx="502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1</a:t>
            </a:r>
            <a:endParaRPr lang="es-EC" sz="4400" b="1" dirty="0">
              <a:solidFill>
                <a:srgbClr val="7030A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628068" y="206062"/>
            <a:ext cx="467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2</a:t>
            </a:r>
            <a:endParaRPr lang="es-EC" sz="4400" b="1" dirty="0">
              <a:solidFill>
                <a:srgbClr val="7030A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372020" y="2365790"/>
            <a:ext cx="592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3</a:t>
            </a:r>
            <a:endParaRPr lang="es-EC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2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23197" cy="1325563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DOMINIO Y RECORRIDO</a:t>
            </a:r>
            <a:endParaRPr lang="es-EC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223197" cy="4351338"/>
              </a:xfrm>
            </p:spPr>
            <p:txBody>
              <a:bodyPr/>
              <a:lstStyle/>
              <a:p>
                <a:pPr algn="just"/>
                <a:r>
                  <a:rPr lang="es-EC" b="1" dirty="0" smtClean="0">
                    <a:solidFill>
                      <a:srgbClr val="FF0000"/>
                    </a:solidFill>
                  </a:rPr>
                  <a:t>DOMINIO</a:t>
                </a:r>
                <a:r>
                  <a:rPr lang="es-EC" dirty="0" smtClean="0"/>
                  <a:t>: valores que toma 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s-EC" dirty="0" err="1" smtClean="0"/>
                  <a:t>Df</a:t>
                </a:r>
                <a:r>
                  <a:rPr lang="es-EC" dirty="0" smtClean="0"/>
                  <a:t>= {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}</a:t>
                </a:r>
              </a:p>
              <a:p>
                <a:pPr marL="0" indent="0" algn="just">
                  <a:buNone/>
                </a:pPr>
                <a:endParaRPr lang="es-EC" dirty="0" smtClean="0"/>
              </a:p>
              <a:p>
                <a:pPr algn="just"/>
                <a:r>
                  <a:rPr lang="es-EC" b="1" dirty="0" smtClean="0">
                    <a:solidFill>
                      <a:srgbClr val="002060"/>
                    </a:solidFill>
                  </a:rPr>
                  <a:t>RECORRIDO</a:t>
                </a:r>
                <a:r>
                  <a:rPr lang="es-EC" dirty="0" smtClean="0"/>
                  <a:t>: valores que toma</a:t>
                </a:r>
                <a:r>
                  <a:rPr lang="es-EC" dirty="0" smtClean="0">
                    <a:solidFill>
                      <a:srgbClr val="002060"/>
                    </a:solidFill>
                  </a:rPr>
                  <a:t> y</a:t>
                </a:r>
                <a:r>
                  <a:rPr lang="es-EC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s-EC" dirty="0"/>
                  <a:t>R</a:t>
                </a:r>
                <a:r>
                  <a:rPr lang="es-EC" dirty="0" smtClean="0"/>
                  <a:t>f= {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}</a:t>
                </a:r>
              </a:p>
              <a:p>
                <a:pPr marL="0" indent="0" algn="just">
                  <a:buNone/>
                </a:pPr>
                <a:endParaRPr lang="es-EC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223197" cy="4351338"/>
              </a:xfrm>
              <a:blipFill rotWithShape="0">
                <a:blip r:embed="rId2"/>
                <a:stretch>
                  <a:fillRect l="-3035" t="-2241" r="-30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769" y="465209"/>
            <a:ext cx="4089779" cy="6025006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V="1">
            <a:off x="5306096" y="3477295"/>
            <a:ext cx="60401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8757634" y="141668"/>
            <a:ext cx="25758" cy="661974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54546" y="5718220"/>
                <a:ext cx="5859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 smtClean="0"/>
                  <a:t>Cuando no hay ninguna condición en la </a:t>
                </a:r>
                <a:r>
                  <a:rPr lang="es-EC" b="1" dirty="0" smtClean="0">
                    <a:solidFill>
                      <a:srgbClr val="7030A0"/>
                    </a:solidFill>
                  </a:rPr>
                  <a:t>FUNCIÓN LINEAL, </a:t>
                </a:r>
                <a:r>
                  <a:rPr lang="es-EC" dirty="0" smtClean="0"/>
                  <a:t>el dominio y el recorrido siempre van a ser los 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.</a:t>
                </a:r>
                <a:endParaRPr lang="es-EC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46" y="5718220"/>
                <a:ext cx="585988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32" t="-4717" b="-1415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/>
          <p:cNvSpPr/>
          <p:nvPr/>
        </p:nvSpPr>
        <p:spPr>
          <a:xfrm>
            <a:off x="9001311" y="2682097"/>
            <a:ext cx="522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4</a:t>
            </a:r>
            <a:r>
              <a:rPr lang="es-EC" b="1" dirty="0" smtClean="0">
                <a:solidFill>
                  <a:srgbClr val="7030A0"/>
                </a:solidFill>
              </a:rPr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4831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23197" cy="1325563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MONOTONÍA </a:t>
            </a:r>
            <a:endParaRPr lang="es-EC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223197" cy="4351338"/>
          </a:xfrm>
        </p:spPr>
        <p:txBody>
          <a:bodyPr/>
          <a:lstStyle/>
          <a:p>
            <a:pPr algn="just"/>
            <a:r>
              <a:rPr lang="es-EC" dirty="0" smtClean="0"/>
              <a:t>Se determina de acuerdo al gráfico de la función: </a:t>
            </a:r>
            <a:r>
              <a:rPr lang="es-EC" dirty="0" smtClean="0">
                <a:solidFill>
                  <a:srgbClr val="FF0000"/>
                </a:solidFill>
              </a:rPr>
              <a:t>en este caso la inclinación de la recta coincide con la inclinación de mi </a:t>
            </a:r>
            <a:r>
              <a:rPr lang="es-EC" b="1" dirty="0" smtClean="0">
                <a:solidFill>
                  <a:srgbClr val="FF0000"/>
                </a:solidFill>
              </a:rPr>
              <a:t>brazo derecho</a:t>
            </a:r>
            <a:r>
              <a:rPr lang="es-EC" dirty="0" smtClean="0">
                <a:solidFill>
                  <a:srgbClr val="FF0000"/>
                </a:solidFill>
              </a:rPr>
              <a:t>, por lo tanto la </a:t>
            </a:r>
            <a:r>
              <a:rPr lang="es-EC" b="1" dirty="0" smtClean="0">
                <a:solidFill>
                  <a:srgbClr val="002060"/>
                </a:solidFill>
              </a:rPr>
              <a:t>FUNCIÓN ES CRECIENTE</a:t>
            </a:r>
            <a:r>
              <a:rPr lang="es-EC" dirty="0" smtClean="0">
                <a:solidFill>
                  <a:srgbClr val="FF0000"/>
                </a:solidFill>
              </a:rPr>
              <a:t>, además </a:t>
            </a:r>
            <a:r>
              <a:rPr lang="es-EC" b="1" dirty="0" smtClean="0">
                <a:solidFill>
                  <a:srgbClr val="FF0000"/>
                </a:solidFill>
              </a:rPr>
              <a:t>x</a:t>
            </a:r>
            <a:r>
              <a:rPr lang="es-EC" dirty="0" smtClean="0">
                <a:solidFill>
                  <a:srgbClr val="FF0000"/>
                </a:solidFill>
              </a:rPr>
              <a:t> es </a:t>
            </a:r>
            <a:r>
              <a:rPr lang="es-EC" b="1" dirty="0" smtClean="0">
                <a:solidFill>
                  <a:srgbClr val="FF0000"/>
                </a:solidFill>
              </a:rPr>
              <a:t>positiva</a:t>
            </a:r>
            <a:r>
              <a:rPr lang="es-EC" dirty="0" smtClean="0">
                <a:solidFill>
                  <a:srgbClr val="FF0000"/>
                </a:solidFill>
              </a:rPr>
              <a:t> otra indicación de lo mencionado anteriormente.</a:t>
            </a:r>
            <a:r>
              <a:rPr lang="es-EC" dirty="0" smtClean="0"/>
              <a:t> 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769" y="465209"/>
            <a:ext cx="4089779" cy="60250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6154" y="3645137"/>
            <a:ext cx="2902787" cy="2344559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9499034" y="2510238"/>
            <a:ext cx="522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5</a:t>
            </a:r>
            <a:r>
              <a:rPr lang="es-EC" b="1" dirty="0" smtClean="0">
                <a:solidFill>
                  <a:srgbClr val="7030A0"/>
                </a:solidFill>
              </a:rPr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3773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4669"/>
            <a:ext cx="4983052" cy="935642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CORTES CON LOS EJES</a:t>
            </a:r>
            <a:endParaRPr lang="es-EC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01521"/>
                <a:ext cx="4223197" cy="5692462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es-EC" dirty="0" smtClean="0"/>
                  <a:t>Con el eje 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: </a:t>
                </a:r>
                <a:r>
                  <a:rPr lang="es-EC" b="1" dirty="0" smtClean="0">
                    <a:solidFill>
                      <a:srgbClr val="FF0000"/>
                    </a:solidFill>
                  </a:rPr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s-EC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EC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s-EC" b="1" dirty="0" smtClean="0"/>
              </a:p>
              <a:p>
                <a:pPr marL="0" indent="0" algn="ctr">
                  <a:buNone/>
                </a:pPr>
                <a:r>
                  <a:rPr lang="es-EC" dirty="0" smtClean="0"/>
                  <a:t>f(x) = 3x+5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FF0000"/>
                    </a:solidFill>
                  </a:rPr>
                  <a:t>y = 0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0 = 3x+5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3x+5 = 0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FF0000"/>
                    </a:solidFill>
                  </a:rPr>
                  <a:t>x = </a:t>
                </a:r>
                <a14:m>
                  <m:oMath xmlns:m="http://schemas.openxmlformats.org/officeDocument/2006/math">
                    <m:r>
                      <a:rPr lang="es-EC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EC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EC" dirty="0" smtClean="0"/>
              </a:p>
              <a:p>
                <a:pPr algn="just"/>
                <a:r>
                  <a:rPr lang="es-EC" dirty="0" smtClean="0"/>
                  <a:t>Con el eje</a:t>
                </a:r>
                <a:r>
                  <a:rPr lang="es-EC" dirty="0" smtClean="0">
                    <a:solidFill>
                      <a:srgbClr val="002060"/>
                    </a:solidFill>
                  </a:rPr>
                  <a:t> y</a:t>
                </a:r>
                <a:r>
                  <a:rPr lang="es-EC" dirty="0" smtClean="0"/>
                  <a:t>: </a:t>
                </a:r>
                <a:r>
                  <a:rPr lang="es-EC" b="1" dirty="0" smtClean="0">
                    <a:solidFill>
                      <a:srgbClr val="002060"/>
                    </a:solidFill>
                  </a:rPr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EC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</m:oMath>
                </a14:m>
                <a:endParaRPr lang="es-EC" b="1" dirty="0" smtClean="0"/>
              </a:p>
              <a:p>
                <a:pPr marL="0" indent="0" algn="ctr">
                  <a:buNone/>
                </a:pPr>
                <a:r>
                  <a:rPr lang="es-EC" dirty="0" smtClean="0"/>
                  <a:t>f(x) = 3x+5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x = 0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y = 3(0)+5</a:t>
                </a:r>
              </a:p>
              <a:p>
                <a:pPr marL="0" indent="0" algn="ctr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y = 5 </a:t>
                </a:r>
              </a:p>
              <a:p>
                <a:pPr algn="just"/>
                <a:endParaRPr lang="es-EC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01521"/>
                <a:ext cx="4223197" cy="5692462"/>
              </a:xfrm>
              <a:blipFill rotWithShape="0">
                <a:blip r:embed="rId2"/>
                <a:stretch>
                  <a:fillRect l="-2601" t="-74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769" y="465209"/>
            <a:ext cx="4089779" cy="6025006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8023538" y="3374265"/>
            <a:ext cx="270456" cy="2708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Elipse 6"/>
          <p:cNvSpPr/>
          <p:nvPr/>
        </p:nvSpPr>
        <p:spPr>
          <a:xfrm>
            <a:off x="8665698" y="2277414"/>
            <a:ext cx="270456" cy="27087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CuadroTexto 7"/>
          <p:cNvSpPr txBox="1"/>
          <p:nvPr/>
        </p:nvSpPr>
        <p:spPr>
          <a:xfrm>
            <a:off x="8921491" y="2575891"/>
            <a:ext cx="463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6</a:t>
            </a:r>
            <a:endParaRPr lang="es-EC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PARIDAD</a:t>
            </a:r>
            <a:endParaRPr lang="es-EC" b="1" dirty="0">
              <a:solidFill>
                <a:srgbClr val="7030A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C" dirty="0" smtClean="0"/>
              <a:t>PAR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f(x) </a:t>
                </a:r>
                <a:r>
                  <a:rPr lang="es-EC" dirty="0" smtClean="0"/>
                  <a:t>= 3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+5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f(-x) =</a:t>
                </a:r>
                <a:r>
                  <a:rPr lang="es-EC" dirty="0"/>
                  <a:t> </a:t>
                </a:r>
                <a:r>
                  <a:rPr lang="es-EC" dirty="0" smtClean="0"/>
                  <a:t>f(x)</a:t>
                </a:r>
              </a:p>
              <a:p>
                <a:pPr marL="0" indent="0" algn="ctr">
                  <a:buNone/>
                </a:pPr>
                <a:r>
                  <a:rPr lang="es-EC" dirty="0"/>
                  <a:t>3</a:t>
                </a:r>
                <a:r>
                  <a:rPr lang="es-EC" dirty="0" smtClean="0"/>
                  <a:t>(-x)+5 = 3x+5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-3x+5 </a:t>
                </a:r>
                <a14:m>
                  <m:oMath xmlns:m="http://schemas.openxmlformats.org/officeDocument/2006/math">
                    <m:r>
                      <a:rPr lang="es-EC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s-EC" dirty="0" smtClean="0"/>
                  <a:t> 3x+5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Como los valores obtenidos no son iguales la función no es par.</a:t>
                </a:r>
                <a:endParaRPr lang="es-EC" dirty="0"/>
              </a:p>
            </p:txBody>
          </p:sp>
        </mc:Choice>
        <mc:Fallback xmlns=""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482" t="-281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C" dirty="0" smtClean="0"/>
              <a:t>IMPAR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Marcador de contenido 7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 smtClean="0">
                    <a:solidFill>
                      <a:srgbClr val="002060"/>
                    </a:solidFill>
                  </a:rPr>
                  <a:t>f(x) </a:t>
                </a:r>
                <a:r>
                  <a:rPr lang="es-EC" dirty="0" smtClean="0"/>
                  <a:t>= 3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+5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f(-x) = -f(x)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3(-x)+5 = -(3x+5)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-3x+5 </a:t>
                </a:r>
                <a14:m>
                  <m:oMath xmlns:m="http://schemas.openxmlformats.org/officeDocument/2006/math">
                    <m:r>
                      <a:rPr lang="es-EC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s-EC" dirty="0" smtClean="0"/>
                  <a:t> -3x-5</a:t>
                </a:r>
              </a:p>
              <a:p>
                <a:pPr marL="0" indent="0" algn="ctr">
                  <a:buNone/>
                </a:pPr>
                <a:r>
                  <a:rPr lang="es-EC" dirty="0" smtClean="0"/>
                  <a:t>Como los valores obtenidos no son iguales la función no es impar.</a:t>
                </a:r>
              </a:p>
              <a:p>
                <a:pPr marL="0" indent="0" algn="ctr">
                  <a:buNone/>
                </a:pPr>
                <a:endParaRPr lang="es-EC" dirty="0"/>
              </a:p>
            </p:txBody>
          </p:sp>
        </mc:Choice>
        <mc:Fallback xmlns="">
          <p:sp>
            <p:nvSpPr>
              <p:cNvPr id="8" name="Marcador de contenido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0">
                <a:blip r:embed="rId3"/>
                <a:stretch>
                  <a:fillRect l="-2471" t="-2815" r="-152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643944" y="5885645"/>
            <a:ext cx="1102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dirty="0" smtClean="0">
                <a:solidFill>
                  <a:srgbClr val="00B050"/>
                </a:solidFill>
              </a:rPr>
              <a:t>La función no es ni par ni es impar.</a:t>
            </a:r>
            <a:endParaRPr lang="es-EC" sz="2800" dirty="0">
              <a:solidFill>
                <a:srgbClr val="00B05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183681" y="5762534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7</a:t>
            </a: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392863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>
                <a:solidFill>
                  <a:srgbClr val="002060"/>
                </a:solidFill>
              </a:rPr>
              <a:t>f(x) </a:t>
            </a:r>
            <a:r>
              <a:rPr lang="es-EC" dirty="0" smtClean="0"/>
              <a:t>= -5</a:t>
            </a:r>
            <a:r>
              <a:rPr lang="es-EC" dirty="0" smtClean="0">
                <a:solidFill>
                  <a:srgbClr val="FF0000"/>
                </a:solidFill>
              </a:rPr>
              <a:t>x</a:t>
            </a:r>
            <a:r>
              <a:rPr lang="es-EC" dirty="0" smtClean="0"/>
              <a:t>+2</a:t>
            </a:r>
            <a:endParaRPr lang="es-EC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735181"/>
              </p:ext>
            </p:extLst>
          </p:nvPr>
        </p:nvGraphicFramePr>
        <p:xfrm>
          <a:off x="838200" y="1825625"/>
          <a:ext cx="327016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237"/>
                <a:gridCol w="2240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C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y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17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s-EC" dirty="0" smtClean="0"/>
                        <a:t>)+2 =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 12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-3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-8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EC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 smtClean="0"/>
                        <a:t>-5(</a:t>
                      </a:r>
                      <a:r>
                        <a:rPr lang="es-EC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s-EC" dirty="0" smtClean="0"/>
                        <a:t>)+2 = </a:t>
                      </a:r>
                      <a:r>
                        <a:rPr lang="es-EC" b="1" dirty="0" smtClean="0">
                          <a:solidFill>
                            <a:srgbClr val="002060"/>
                          </a:solidFill>
                        </a:rPr>
                        <a:t>-13</a:t>
                      </a:r>
                      <a:endParaRPr lang="es-EC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592428" y="5877734"/>
            <a:ext cx="5361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/>
              <a:t>NOTA: </a:t>
            </a:r>
            <a:r>
              <a:rPr lang="es-EC" dirty="0" smtClean="0"/>
              <a:t>Por favor coloque flechas en el eje x positivo y en el eje y positivo en el plano cartesiano.</a:t>
            </a:r>
            <a:endParaRPr lang="es-EC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06062" y="1774050"/>
            <a:ext cx="502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1</a:t>
            </a:r>
            <a:endParaRPr lang="es-EC" sz="4400" b="1" dirty="0">
              <a:solidFill>
                <a:srgbClr val="7030A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628068" y="206062"/>
            <a:ext cx="467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2</a:t>
            </a:r>
            <a:endParaRPr lang="es-EC" sz="4400" b="1" dirty="0">
              <a:solidFill>
                <a:srgbClr val="7030A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0761372" y="3910620"/>
            <a:ext cx="592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3</a:t>
            </a:r>
            <a:endParaRPr lang="es-EC" sz="4400" b="1" dirty="0">
              <a:solidFill>
                <a:srgbClr val="7030A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740" y="250930"/>
            <a:ext cx="4124460" cy="660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5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23197" cy="1325563"/>
          </a:xfrm>
        </p:spPr>
        <p:txBody>
          <a:bodyPr/>
          <a:lstStyle/>
          <a:p>
            <a:pPr algn="ctr"/>
            <a:r>
              <a:rPr lang="es-EC" b="1" dirty="0" smtClean="0">
                <a:solidFill>
                  <a:srgbClr val="7030A0"/>
                </a:solidFill>
              </a:rPr>
              <a:t>DOMINIO Y RECORRIDO</a:t>
            </a:r>
            <a:endParaRPr lang="es-EC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223197" cy="4351338"/>
              </a:xfrm>
            </p:spPr>
            <p:txBody>
              <a:bodyPr/>
              <a:lstStyle/>
              <a:p>
                <a:pPr algn="just"/>
                <a:r>
                  <a:rPr lang="es-EC" b="1" dirty="0" smtClean="0">
                    <a:solidFill>
                      <a:srgbClr val="FF0000"/>
                    </a:solidFill>
                  </a:rPr>
                  <a:t>DOMINIO</a:t>
                </a:r>
                <a:r>
                  <a:rPr lang="es-EC" dirty="0" smtClean="0"/>
                  <a:t>: valores que toma </a:t>
                </a:r>
                <a:r>
                  <a:rPr lang="es-EC" dirty="0" smtClean="0">
                    <a:solidFill>
                      <a:srgbClr val="FF0000"/>
                    </a:solidFill>
                  </a:rPr>
                  <a:t>x</a:t>
                </a:r>
                <a:r>
                  <a:rPr lang="es-EC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s-EC" dirty="0" err="1" smtClean="0"/>
                  <a:t>Df</a:t>
                </a:r>
                <a:r>
                  <a:rPr lang="es-EC" dirty="0" smtClean="0"/>
                  <a:t>= {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}</a:t>
                </a:r>
              </a:p>
              <a:p>
                <a:pPr marL="0" indent="0" algn="just">
                  <a:buNone/>
                </a:pPr>
                <a:endParaRPr lang="es-EC" dirty="0" smtClean="0"/>
              </a:p>
              <a:p>
                <a:pPr algn="just"/>
                <a:r>
                  <a:rPr lang="es-EC" b="1" dirty="0" smtClean="0">
                    <a:solidFill>
                      <a:srgbClr val="002060"/>
                    </a:solidFill>
                  </a:rPr>
                  <a:t>RECORRIDO</a:t>
                </a:r>
                <a:r>
                  <a:rPr lang="es-EC" dirty="0" smtClean="0"/>
                  <a:t>: valores que toma</a:t>
                </a:r>
                <a:r>
                  <a:rPr lang="es-EC" dirty="0" smtClean="0">
                    <a:solidFill>
                      <a:srgbClr val="002060"/>
                    </a:solidFill>
                  </a:rPr>
                  <a:t> y</a:t>
                </a:r>
                <a:r>
                  <a:rPr lang="es-EC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s-EC" dirty="0"/>
                  <a:t>R</a:t>
                </a:r>
                <a:r>
                  <a:rPr lang="es-EC" dirty="0" smtClean="0"/>
                  <a:t>f= {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}</a:t>
                </a:r>
              </a:p>
              <a:p>
                <a:pPr marL="0" indent="0" algn="just">
                  <a:buNone/>
                </a:pPr>
                <a:endParaRPr lang="es-EC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223197" cy="4351338"/>
              </a:xfrm>
              <a:blipFill rotWithShape="0">
                <a:blip r:embed="rId2"/>
                <a:stretch>
                  <a:fillRect l="-3035" t="-2241" r="-30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54546" y="5718220"/>
                <a:ext cx="5859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 smtClean="0"/>
                  <a:t>Cuando no hay ninguna condición en la </a:t>
                </a:r>
                <a:r>
                  <a:rPr lang="es-EC" b="1" dirty="0" smtClean="0">
                    <a:solidFill>
                      <a:srgbClr val="7030A0"/>
                    </a:solidFill>
                  </a:rPr>
                  <a:t>FUNCIÓN LINEAL, </a:t>
                </a:r>
                <a:r>
                  <a:rPr lang="es-EC" dirty="0" smtClean="0"/>
                  <a:t>el dominio y el recorrido siempre van a ser los </a:t>
                </a:r>
                <a14:m>
                  <m:oMath xmlns:m="http://schemas.openxmlformats.org/officeDocument/2006/math">
                    <m:r>
                      <a:rPr lang="es-EC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EC" dirty="0" smtClean="0"/>
                  <a:t>.</a:t>
                </a:r>
                <a:endParaRPr lang="es-EC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46" y="5718220"/>
                <a:ext cx="585988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832" t="-4717" b="-1415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381" y="250930"/>
            <a:ext cx="3977487" cy="66070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9542223" y="2604824"/>
            <a:ext cx="522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400" b="1" dirty="0" smtClean="0">
                <a:solidFill>
                  <a:srgbClr val="7030A0"/>
                </a:solidFill>
              </a:rPr>
              <a:t>4</a:t>
            </a:r>
            <a:r>
              <a:rPr lang="es-EC" b="1" dirty="0" smtClean="0">
                <a:solidFill>
                  <a:srgbClr val="7030A0"/>
                </a:solidFill>
              </a:rPr>
              <a:t> </a:t>
            </a:r>
            <a:endParaRPr lang="es-EC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8641724" y="250930"/>
            <a:ext cx="12879" cy="6420326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6224758" y="3541482"/>
            <a:ext cx="53447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00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856</Words>
  <Application>Microsoft Office PowerPoint</Application>
  <PresentationFormat>Panorámica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Tema de Office</vt:lpstr>
      <vt:lpstr>Análisis de la función lineal</vt:lpstr>
      <vt:lpstr>PASOS PARA REALIZAR EL ANÁLISIS</vt:lpstr>
      <vt:lpstr>f(x) = 3x+5</vt:lpstr>
      <vt:lpstr>DOMINIO Y RECORRIDO</vt:lpstr>
      <vt:lpstr>MONOTONÍA </vt:lpstr>
      <vt:lpstr>CORTES CON LOS EJES</vt:lpstr>
      <vt:lpstr>PARIDAD</vt:lpstr>
      <vt:lpstr>f(x) = -5x+2</vt:lpstr>
      <vt:lpstr>DOMINIO Y RECORRIDO</vt:lpstr>
      <vt:lpstr>MONOTONÍA </vt:lpstr>
      <vt:lpstr>CORTES CON LOS EJES</vt:lpstr>
      <vt:lpstr>PARIDAD</vt:lpstr>
      <vt:lpstr>NOTAS</vt:lpstr>
      <vt:lpstr>NOTAS</vt:lpstr>
      <vt:lpstr>TAREA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la función lineal</dc:title>
  <dc:creator>HP</dc:creator>
  <cp:lastModifiedBy>HP</cp:lastModifiedBy>
  <cp:revision>21</cp:revision>
  <dcterms:created xsi:type="dcterms:W3CDTF">2020-03-20T13:16:11Z</dcterms:created>
  <dcterms:modified xsi:type="dcterms:W3CDTF">2020-03-20T15:00:56Z</dcterms:modified>
</cp:coreProperties>
</file>