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73" r:id="rId9"/>
    <p:sldId id="272" r:id="rId10"/>
    <p:sldId id="274" r:id="rId11"/>
    <p:sldId id="275" r:id="rId12"/>
    <p:sldId id="276" r:id="rId13"/>
    <p:sldId id="277" r:id="rId14"/>
    <p:sldId id="278" r:id="rId15"/>
    <p:sldId id="279" r:id="rId16"/>
    <p:sldId id="280" r:id="rId17"/>
    <p:sldId id="281" r:id="rId18"/>
    <p:sldId id="265" r:id="rId19"/>
    <p:sldId id="262" r:id="rId20"/>
    <p:sldId id="268" r:id="rId21"/>
    <p:sldId id="269" r:id="rId22"/>
    <p:sldId id="282" r:id="rId23"/>
    <p:sldId id="270" r:id="rId24"/>
    <p:sldId id="271" r:id="rId25"/>
    <p:sldId id="283" r:id="rId26"/>
    <p:sldId id="266" r:id="rId27"/>
    <p:sldId id="267" r:id="rId28"/>
    <p:sldId id="285"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55609C51-32CF-4A18-BD9C-528A13B4B744}" type="datetimeFigureOut">
              <a:rPr lang="es-EC" smtClean="0"/>
              <a:t>9/10/2019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83439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5609C51-32CF-4A18-BD9C-528A13B4B744}" type="datetimeFigureOut">
              <a:rPr lang="es-EC" smtClean="0"/>
              <a:t>9/10/2019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155169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5609C51-32CF-4A18-BD9C-528A13B4B744}" type="datetimeFigureOut">
              <a:rPr lang="es-EC" smtClean="0"/>
              <a:t>9/10/2019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417663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5609C51-32CF-4A18-BD9C-528A13B4B744}" type="datetimeFigureOut">
              <a:rPr lang="es-EC" smtClean="0"/>
              <a:t>9/10/2019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29568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5609C51-32CF-4A18-BD9C-528A13B4B744}" type="datetimeFigureOut">
              <a:rPr lang="es-EC" smtClean="0"/>
              <a:t>9/10/2019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192257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55609C51-32CF-4A18-BD9C-528A13B4B744}" type="datetimeFigureOut">
              <a:rPr lang="es-EC" smtClean="0"/>
              <a:t>9/10/2019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288531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55609C51-32CF-4A18-BD9C-528A13B4B744}" type="datetimeFigureOut">
              <a:rPr lang="es-EC" smtClean="0"/>
              <a:t>9/10/2019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266640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55609C51-32CF-4A18-BD9C-528A13B4B744}" type="datetimeFigureOut">
              <a:rPr lang="es-EC" smtClean="0"/>
              <a:t>9/10/2019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324505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609C51-32CF-4A18-BD9C-528A13B4B744}" type="datetimeFigureOut">
              <a:rPr lang="es-EC" smtClean="0"/>
              <a:t>9/10/2019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275676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5609C51-32CF-4A18-BD9C-528A13B4B744}" type="datetimeFigureOut">
              <a:rPr lang="es-EC" smtClean="0"/>
              <a:t>9/10/2019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29753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5609C51-32CF-4A18-BD9C-528A13B4B744}" type="datetimeFigureOut">
              <a:rPr lang="es-EC" smtClean="0"/>
              <a:t>9/10/2019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88A322D-66B5-4B7A-9BDA-F5FF8F3DCC8B}" type="slidenum">
              <a:rPr lang="es-EC" smtClean="0"/>
              <a:t>‹Nº›</a:t>
            </a:fld>
            <a:endParaRPr lang="es-EC"/>
          </a:p>
        </p:txBody>
      </p:sp>
    </p:spTree>
    <p:extLst>
      <p:ext uri="{BB962C8B-B14F-4D97-AF65-F5344CB8AC3E}">
        <p14:creationId xmlns:p14="http://schemas.microsoft.com/office/powerpoint/2010/main" val="367860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09C51-32CF-4A18-BD9C-528A13B4B744}" type="datetimeFigureOut">
              <a:rPr lang="es-EC" smtClean="0"/>
              <a:t>9/10/2019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A322D-66B5-4B7A-9BDA-F5FF8F3DCC8B}" type="slidenum">
              <a:rPr lang="es-EC" smtClean="0"/>
              <a:t>‹Nº›</a:t>
            </a:fld>
            <a:endParaRPr lang="es-EC"/>
          </a:p>
        </p:txBody>
      </p:sp>
    </p:spTree>
    <p:extLst>
      <p:ext uri="{BB962C8B-B14F-4D97-AF65-F5344CB8AC3E}">
        <p14:creationId xmlns:p14="http://schemas.microsoft.com/office/powerpoint/2010/main" val="1213860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b="1" dirty="0">
                <a:solidFill>
                  <a:srgbClr val="FF0000"/>
                </a:solidFill>
              </a:rPr>
              <a:t>Factorización</a:t>
            </a:r>
            <a:endParaRPr lang="es-EC" dirty="0">
              <a:solidFill>
                <a:srgbClr val="FF0000"/>
              </a:solidFill>
            </a:endParaRPr>
          </a:p>
        </p:txBody>
      </p:sp>
      <p:sp>
        <p:nvSpPr>
          <p:cNvPr id="3" name="Subtítulo 2"/>
          <p:cNvSpPr>
            <a:spLocks noGrp="1"/>
          </p:cNvSpPr>
          <p:nvPr>
            <p:ph type="subTitle" idx="1"/>
          </p:nvPr>
        </p:nvSpPr>
        <p:spPr/>
        <p:txBody>
          <a:bodyPr>
            <a:noAutofit/>
          </a:bodyPr>
          <a:lstStyle/>
          <a:p>
            <a:pPr algn="just"/>
            <a:r>
              <a:rPr lang="es-MX" dirty="0" err="1"/>
              <a:t>Factorizar</a:t>
            </a:r>
            <a:r>
              <a:rPr lang="es-MX" dirty="0"/>
              <a:t> una expresión algebraica (o suma de términos algebraicos), es el procedimiento que permite escribir como multiplicación dicha expresión.</a:t>
            </a:r>
          </a:p>
          <a:p>
            <a:pPr algn="just"/>
            <a:r>
              <a:rPr lang="es-MX" dirty="0"/>
              <a:t>Los </a:t>
            </a:r>
            <a:r>
              <a:rPr lang="es-MX" b="1" dirty="0"/>
              <a:t>factores o divisores</a:t>
            </a:r>
            <a:r>
              <a:rPr lang="es-MX" dirty="0"/>
              <a:t> de una expresión algebraica, </a:t>
            </a:r>
            <a:r>
              <a:rPr lang="es-MX" b="1" dirty="0"/>
              <a:t>son los términos</a:t>
            </a:r>
            <a:r>
              <a:rPr lang="es-MX" dirty="0"/>
              <a:t>, ya sean  </a:t>
            </a:r>
            <a:r>
              <a:rPr lang="es-MX" b="1" dirty="0"/>
              <a:t>números y/o letras</a:t>
            </a:r>
            <a:r>
              <a:rPr lang="es-MX" dirty="0"/>
              <a:t>, que multiplicados entre sí dan como producto la primera expresión.</a:t>
            </a:r>
          </a:p>
          <a:p>
            <a:pPr algn="just"/>
            <a:endParaRPr lang="es-EC" dirty="0"/>
          </a:p>
        </p:txBody>
      </p:sp>
    </p:spTree>
    <p:extLst>
      <p:ext uri="{BB962C8B-B14F-4D97-AF65-F5344CB8AC3E}">
        <p14:creationId xmlns:p14="http://schemas.microsoft.com/office/powerpoint/2010/main" val="383377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6371" y="1741003"/>
            <a:ext cx="11587577" cy="3173929"/>
          </a:xfrm>
          <a:prstGeom prst="rect">
            <a:avLst/>
          </a:prstGeom>
        </p:spPr>
      </p:pic>
    </p:spTree>
    <p:extLst>
      <p:ext uri="{BB962C8B-B14F-4D97-AF65-F5344CB8AC3E}">
        <p14:creationId xmlns:p14="http://schemas.microsoft.com/office/powerpoint/2010/main" val="172662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94470" y="1717398"/>
            <a:ext cx="11298395" cy="3609975"/>
          </a:xfrm>
          <a:prstGeom prst="rect">
            <a:avLst/>
          </a:prstGeom>
        </p:spPr>
      </p:pic>
    </p:spTree>
    <p:extLst>
      <p:ext uri="{BB962C8B-B14F-4D97-AF65-F5344CB8AC3E}">
        <p14:creationId xmlns:p14="http://schemas.microsoft.com/office/powerpoint/2010/main" val="220636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02353" y="1944756"/>
            <a:ext cx="11270989" cy="3382618"/>
          </a:xfrm>
          <a:prstGeom prst="rect">
            <a:avLst/>
          </a:prstGeom>
        </p:spPr>
      </p:pic>
    </p:spTree>
    <p:extLst>
      <p:ext uri="{BB962C8B-B14F-4D97-AF65-F5344CB8AC3E}">
        <p14:creationId xmlns:p14="http://schemas.microsoft.com/office/powerpoint/2010/main" val="12094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598053"/>
            <a:ext cx="10454984" cy="581819"/>
          </a:xfrm>
        </p:spPr>
        <p:txBody>
          <a:bodyPr>
            <a:normAutofit fontScale="90000"/>
          </a:bodyPr>
          <a:lstStyle/>
          <a:p>
            <a:pPr algn="ctr"/>
            <a:r>
              <a:rPr lang="es-MX" sz="3600" b="1" dirty="0">
                <a:solidFill>
                  <a:srgbClr val="FF0000"/>
                </a:solidFill>
              </a:rPr>
              <a:t>Trinomio de la forma m</a:t>
            </a:r>
            <a:r>
              <a:rPr lang="es-MX" sz="3600" b="1" dirty="0" smtClean="0">
                <a:solidFill>
                  <a:srgbClr val="FF0000"/>
                </a:solidFill>
              </a:rPr>
              <a:t>x² </a:t>
            </a:r>
            <a:r>
              <a:rPr lang="es-MX" sz="3600" b="1" dirty="0">
                <a:solidFill>
                  <a:srgbClr val="FF0000"/>
                </a:solidFill>
              </a:rPr>
              <a:t>+ </a:t>
            </a:r>
            <a:r>
              <a:rPr lang="es-MX" sz="3600" b="1" dirty="0" err="1" smtClean="0">
                <a:solidFill>
                  <a:srgbClr val="FF0000"/>
                </a:solidFill>
              </a:rPr>
              <a:t>px</a:t>
            </a:r>
            <a:r>
              <a:rPr lang="es-MX" sz="3600" b="1" dirty="0" smtClean="0">
                <a:solidFill>
                  <a:srgbClr val="FF0000"/>
                </a:solidFill>
              </a:rPr>
              <a:t> </a:t>
            </a:r>
            <a:r>
              <a:rPr lang="es-MX" sz="3600" b="1" dirty="0">
                <a:solidFill>
                  <a:srgbClr val="FF0000"/>
                </a:solidFill>
              </a:rPr>
              <a:t>+ q</a:t>
            </a:r>
            <a:endParaRPr lang="es-EC" sz="3600" dirty="0">
              <a:solidFill>
                <a:srgbClr val="FF0000"/>
              </a:solidFill>
            </a:endParaRPr>
          </a:p>
        </p:txBody>
      </p:sp>
      <p:sp>
        <p:nvSpPr>
          <p:cNvPr id="6" name="Marcador de texto 5"/>
          <p:cNvSpPr>
            <a:spLocks noGrp="1"/>
          </p:cNvSpPr>
          <p:nvPr>
            <p:ph type="body" sz="half" idx="2"/>
          </p:nvPr>
        </p:nvSpPr>
        <p:spPr>
          <a:xfrm>
            <a:off x="839788" y="1545466"/>
            <a:ext cx="10454984" cy="888642"/>
          </a:xfrm>
        </p:spPr>
        <p:txBody>
          <a:bodyPr>
            <a:noAutofit/>
          </a:bodyPr>
          <a:lstStyle/>
          <a:p>
            <a:pPr algn="just"/>
            <a:r>
              <a:rPr lang="es-MX" sz="2400" dirty="0"/>
              <a:t>Se diferencian de los trinomios estudiados en el caso anterior, en que el primer término tiene por coeficiente un número distinto de 1</a:t>
            </a:r>
            <a:r>
              <a:rPr lang="es-MX" sz="2400" dirty="0" smtClean="0"/>
              <a:t>.</a:t>
            </a:r>
          </a:p>
        </p:txBody>
      </p:sp>
      <p:pic>
        <p:nvPicPr>
          <p:cNvPr id="4098" name="Picture 2" descr="Resultado de imagen para trinomio de la forma ax2 bx c"/>
          <p:cNvPicPr>
            <a:picLocks noChangeAspect="1" noChangeArrowheads="1"/>
          </p:cNvPicPr>
          <p:nvPr/>
        </p:nvPicPr>
        <p:blipFill rotWithShape="1">
          <a:blip r:embed="rId2">
            <a:extLst>
              <a:ext uri="{28A0092B-C50C-407E-A947-70E740481C1C}">
                <a14:useLocalDpi xmlns:a14="http://schemas.microsoft.com/office/drawing/2010/main" val="0"/>
              </a:ext>
            </a:extLst>
          </a:blip>
          <a:srcRect t="46655" r="40395" b="6789"/>
          <a:stretch/>
        </p:blipFill>
        <p:spPr bwMode="auto">
          <a:xfrm>
            <a:off x="3400416" y="2992884"/>
            <a:ext cx="5333727" cy="312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03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161074" y="529173"/>
            <a:ext cx="1809750" cy="390525"/>
          </a:xfrm>
          <a:prstGeom prst="rect">
            <a:avLst/>
          </a:prstGeom>
        </p:spPr>
      </p:pic>
      <p:sp>
        <p:nvSpPr>
          <p:cNvPr id="6" name="CuadroTexto 5"/>
          <p:cNvSpPr txBox="1"/>
          <p:nvPr/>
        </p:nvSpPr>
        <p:spPr>
          <a:xfrm>
            <a:off x="540913" y="1197735"/>
            <a:ext cx="11050073" cy="830997"/>
          </a:xfrm>
          <a:prstGeom prst="rect">
            <a:avLst/>
          </a:prstGeom>
          <a:noFill/>
        </p:spPr>
        <p:txBody>
          <a:bodyPr wrap="square" rtlCol="0">
            <a:spAutoFit/>
          </a:bodyPr>
          <a:lstStyle/>
          <a:p>
            <a:r>
              <a:rPr lang="es-EC" sz="2400" dirty="0" smtClean="0"/>
              <a:t>Se descompone en factores el primer y el tercer término y se multiplica de forma horizontal para obtener el segundo término.</a:t>
            </a:r>
            <a:endParaRPr lang="es-EC" sz="2400" dirty="0"/>
          </a:p>
        </p:txBody>
      </p:sp>
      <p:pic>
        <p:nvPicPr>
          <p:cNvPr id="7" name="Imagen 6"/>
          <p:cNvPicPr>
            <a:picLocks noChangeAspect="1"/>
          </p:cNvPicPr>
          <p:nvPr/>
        </p:nvPicPr>
        <p:blipFill>
          <a:blip r:embed="rId3"/>
          <a:stretch>
            <a:fillRect/>
          </a:stretch>
        </p:blipFill>
        <p:spPr>
          <a:xfrm>
            <a:off x="2014739" y="2073983"/>
            <a:ext cx="3543300" cy="952500"/>
          </a:xfrm>
          <a:prstGeom prst="rect">
            <a:avLst/>
          </a:prstGeom>
        </p:spPr>
      </p:pic>
      <p:pic>
        <p:nvPicPr>
          <p:cNvPr id="8" name="Imagen 7"/>
          <p:cNvPicPr>
            <a:picLocks noChangeAspect="1"/>
          </p:cNvPicPr>
          <p:nvPr/>
        </p:nvPicPr>
        <p:blipFill>
          <a:blip r:embed="rId4"/>
          <a:stretch>
            <a:fillRect/>
          </a:stretch>
        </p:blipFill>
        <p:spPr>
          <a:xfrm>
            <a:off x="7194660" y="2414494"/>
            <a:ext cx="1943100" cy="438150"/>
          </a:xfrm>
          <a:prstGeom prst="rect">
            <a:avLst/>
          </a:prstGeom>
        </p:spPr>
      </p:pic>
      <p:sp>
        <p:nvSpPr>
          <p:cNvPr id="9" name="CuadroTexto 8"/>
          <p:cNvSpPr txBox="1"/>
          <p:nvPr/>
        </p:nvSpPr>
        <p:spPr>
          <a:xfrm>
            <a:off x="540912" y="3238407"/>
            <a:ext cx="11050073" cy="1200329"/>
          </a:xfrm>
          <a:prstGeom prst="rect">
            <a:avLst/>
          </a:prstGeom>
          <a:noFill/>
        </p:spPr>
        <p:txBody>
          <a:bodyPr wrap="square" rtlCol="0">
            <a:spAutoFit/>
          </a:bodyPr>
          <a:lstStyle/>
          <a:p>
            <a:pPr algn="just"/>
            <a:r>
              <a:rPr lang="es-EC" sz="2400" dirty="0" smtClean="0"/>
              <a:t>En dos paréntesis se coloca, en el primer paréntesis el primer término de la izquierda con el segundo de la derecha y en el segundo paréntesis el segundo término de la izquierda con el primero de la derecha.</a:t>
            </a:r>
            <a:endParaRPr lang="es-EC" sz="2400" dirty="0"/>
          </a:p>
        </p:txBody>
      </p:sp>
      <p:pic>
        <p:nvPicPr>
          <p:cNvPr id="10" name="Imagen 9"/>
          <p:cNvPicPr>
            <a:picLocks noChangeAspect="1"/>
          </p:cNvPicPr>
          <p:nvPr/>
        </p:nvPicPr>
        <p:blipFill>
          <a:blip r:embed="rId5"/>
          <a:stretch>
            <a:fillRect/>
          </a:stretch>
        </p:blipFill>
        <p:spPr>
          <a:xfrm>
            <a:off x="4937235" y="4695911"/>
            <a:ext cx="2257425" cy="1685925"/>
          </a:xfrm>
          <a:prstGeom prst="rect">
            <a:avLst/>
          </a:prstGeom>
        </p:spPr>
      </p:pic>
    </p:spTree>
    <p:extLst>
      <p:ext uri="{BB962C8B-B14F-4D97-AF65-F5344CB8AC3E}">
        <p14:creationId xmlns:p14="http://schemas.microsoft.com/office/powerpoint/2010/main" val="327153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40913" y="1197735"/>
            <a:ext cx="11050073" cy="830997"/>
          </a:xfrm>
          <a:prstGeom prst="rect">
            <a:avLst/>
          </a:prstGeom>
          <a:noFill/>
        </p:spPr>
        <p:txBody>
          <a:bodyPr wrap="square" rtlCol="0">
            <a:spAutoFit/>
          </a:bodyPr>
          <a:lstStyle/>
          <a:p>
            <a:r>
              <a:rPr lang="es-EC" sz="2400" dirty="0" smtClean="0"/>
              <a:t>Se descompone en factores el primer y el tercer término y se multiplica de forma horizontal para obtener el segundo término.</a:t>
            </a:r>
            <a:endParaRPr lang="es-EC" sz="2400" dirty="0"/>
          </a:p>
        </p:txBody>
      </p:sp>
      <p:sp>
        <p:nvSpPr>
          <p:cNvPr id="9" name="CuadroTexto 8"/>
          <p:cNvSpPr txBox="1"/>
          <p:nvPr/>
        </p:nvSpPr>
        <p:spPr>
          <a:xfrm>
            <a:off x="540912" y="3238407"/>
            <a:ext cx="11050073" cy="1200329"/>
          </a:xfrm>
          <a:prstGeom prst="rect">
            <a:avLst/>
          </a:prstGeom>
          <a:noFill/>
        </p:spPr>
        <p:txBody>
          <a:bodyPr wrap="square" rtlCol="0">
            <a:spAutoFit/>
          </a:bodyPr>
          <a:lstStyle/>
          <a:p>
            <a:pPr algn="just"/>
            <a:r>
              <a:rPr lang="es-EC" sz="2400" dirty="0" smtClean="0"/>
              <a:t>En dos paréntesis se coloca, en el primer paréntesis el primer término de la izquierda con el segundo de la derecha y en el segundo paréntesis el segundo término de la izquierda con el primero de la derecha.</a:t>
            </a:r>
            <a:endParaRPr lang="es-EC" sz="2400" dirty="0"/>
          </a:p>
        </p:txBody>
      </p:sp>
      <p:pic>
        <p:nvPicPr>
          <p:cNvPr id="2" name="Imagen 1"/>
          <p:cNvPicPr>
            <a:picLocks noChangeAspect="1"/>
          </p:cNvPicPr>
          <p:nvPr/>
        </p:nvPicPr>
        <p:blipFill>
          <a:blip r:embed="rId2"/>
          <a:stretch>
            <a:fillRect/>
          </a:stretch>
        </p:blipFill>
        <p:spPr>
          <a:xfrm>
            <a:off x="5165834" y="567924"/>
            <a:ext cx="1800225" cy="428625"/>
          </a:xfrm>
          <a:prstGeom prst="rect">
            <a:avLst/>
          </a:prstGeom>
        </p:spPr>
      </p:pic>
      <p:pic>
        <p:nvPicPr>
          <p:cNvPr id="3" name="Imagen 2"/>
          <p:cNvPicPr>
            <a:picLocks noChangeAspect="1"/>
          </p:cNvPicPr>
          <p:nvPr/>
        </p:nvPicPr>
        <p:blipFill>
          <a:blip r:embed="rId3"/>
          <a:stretch>
            <a:fillRect/>
          </a:stretch>
        </p:blipFill>
        <p:spPr>
          <a:xfrm>
            <a:off x="1651110" y="2028732"/>
            <a:ext cx="3286125" cy="971550"/>
          </a:xfrm>
          <a:prstGeom prst="rect">
            <a:avLst/>
          </a:prstGeom>
        </p:spPr>
      </p:pic>
      <p:pic>
        <p:nvPicPr>
          <p:cNvPr id="4" name="Imagen 3"/>
          <p:cNvPicPr>
            <a:picLocks noChangeAspect="1"/>
          </p:cNvPicPr>
          <p:nvPr/>
        </p:nvPicPr>
        <p:blipFill>
          <a:blip r:embed="rId4"/>
          <a:stretch>
            <a:fillRect/>
          </a:stretch>
        </p:blipFill>
        <p:spPr>
          <a:xfrm>
            <a:off x="7777498" y="2229918"/>
            <a:ext cx="1943100" cy="485775"/>
          </a:xfrm>
          <a:prstGeom prst="rect">
            <a:avLst/>
          </a:prstGeom>
        </p:spPr>
      </p:pic>
      <p:pic>
        <p:nvPicPr>
          <p:cNvPr id="11" name="Imagen 10"/>
          <p:cNvPicPr>
            <a:picLocks noChangeAspect="1"/>
          </p:cNvPicPr>
          <p:nvPr/>
        </p:nvPicPr>
        <p:blipFill>
          <a:blip r:embed="rId5"/>
          <a:stretch>
            <a:fillRect/>
          </a:stretch>
        </p:blipFill>
        <p:spPr>
          <a:xfrm>
            <a:off x="4956283" y="4676861"/>
            <a:ext cx="2219325" cy="1733550"/>
          </a:xfrm>
          <a:prstGeom prst="rect">
            <a:avLst/>
          </a:prstGeom>
        </p:spPr>
      </p:pic>
    </p:spTree>
    <p:extLst>
      <p:ext uri="{BB962C8B-B14F-4D97-AF65-F5344CB8AC3E}">
        <p14:creationId xmlns:p14="http://schemas.microsoft.com/office/powerpoint/2010/main" val="109356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40913" y="1197735"/>
            <a:ext cx="11050073" cy="830997"/>
          </a:xfrm>
          <a:prstGeom prst="rect">
            <a:avLst/>
          </a:prstGeom>
          <a:noFill/>
        </p:spPr>
        <p:txBody>
          <a:bodyPr wrap="square" rtlCol="0">
            <a:spAutoFit/>
          </a:bodyPr>
          <a:lstStyle/>
          <a:p>
            <a:r>
              <a:rPr lang="es-EC" sz="2400" dirty="0" smtClean="0"/>
              <a:t>Se descompone en factores el primer y el tercer término y se multiplica de forma horizontal para obtener el segundo término.</a:t>
            </a:r>
            <a:endParaRPr lang="es-EC" sz="2400" dirty="0"/>
          </a:p>
        </p:txBody>
      </p:sp>
      <p:sp>
        <p:nvSpPr>
          <p:cNvPr id="9" name="CuadroTexto 8"/>
          <p:cNvSpPr txBox="1"/>
          <p:nvPr/>
        </p:nvSpPr>
        <p:spPr>
          <a:xfrm>
            <a:off x="540912" y="3238407"/>
            <a:ext cx="11050073" cy="1200329"/>
          </a:xfrm>
          <a:prstGeom prst="rect">
            <a:avLst/>
          </a:prstGeom>
          <a:noFill/>
        </p:spPr>
        <p:txBody>
          <a:bodyPr wrap="square" rtlCol="0">
            <a:spAutoFit/>
          </a:bodyPr>
          <a:lstStyle/>
          <a:p>
            <a:pPr algn="just"/>
            <a:r>
              <a:rPr lang="es-EC" sz="2400" dirty="0" smtClean="0"/>
              <a:t>En dos paréntesis se coloca, en el primer paréntesis el primer término de la izquierda con el segundo de la derecha y en el segundo paréntesis el segundo término de la izquierda con el primero de la derecha.</a:t>
            </a:r>
            <a:endParaRPr lang="es-EC" sz="2400" dirty="0"/>
          </a:p>
        </p:txBody>
      </p:sp>
      <p:pic>
        <p:nvPicPr>
          <p:cNvPr id="5" name="Imagen 4"/>
          <p:cNvPicPr>
            <a:picLocks noChangeAspect="1"/>
          </p:cNvPicPr>
          <p:nvPr/>
        </p:nvPicPr>
        <p:blipFill>
          <a:blip r:embed="rId2"/>
          <a:stretch>
            <a:fillRect/>
          </a:stretch>
        </p:blipFill>
        <p:spPr>
          <a:xfrm>
            <a:off x="5165832" y="535748"/>
            <a:ext cx="1800225" cy="361950"/>
          </a:xfrm>
          <a:prstGeom prst="rect">
            <a:avLst/>
          </a:prstGeom>
        </p:spPr>
      </p:pic>
      <p:pic>
        <p:nvPicPr>
          <p:cNvPr id="7" name="Imagen 6"/>
          <p:cNvPicPr>
            <a:picLocks noChangeAspect="1"/>
          </p:cNvPicPr>
          <p:nvPr/>
        </p:nvPicPr>
        <p:blipFill>
          <a:blip r:embed="rId3"/>
          <a:stretch>
            <a:fillRect/>
          </a:stretch>
        </p:blipFill>
        <p:spPr>
          <a:xfrm>
            <a:off x="1365357" y="2028732"/>
            <a:ext cx="3800475" cy="866775"/>
          </a:xfrm>
          <a:prstGeom prst="rect">
            <a:avLst/>
          </a:prstGeom>
        </p:spPr>
      </p:pic>
      <p:pic>
        <p:nvPicPr>
          <p:cNvPr id="8" name="Imagen 7"/>
          <p:cNvPicPr>
            <a:picLocks noChangeAspect="1"/>
          </p:cNvPicPr>
          <p:nvPr/>
        </p:nvPicPr>
        <p:blipFill>
          <a:blip r:embed="rId4"/>
          <a:stretch>
            <a:fillRect/>
          </a:stretch>
        </p:blipFill>
        <p:spPr>
          <a:xfrm>
            <a:off x="6288378" y="2266857"/>
            <a:ext cx="2628900" cy="447675"/>
          </a:xfrm>
          <a:prstGeom prst="rect">
            <a:avLst/>
          </a:prstGeom>
        </p:spPr>
      </p:pic>
      <p:pic>
        <p:nvPicPr>
          <p:cNvPr id="10" name="Imagen 9"/>
          <p:cNvPicPr>
            <a:picLocks noChangeAspect="1"/>
          </p:cNvPicPr>
          <p:nvPr/>
        </p:nvPicPr>
        <p:blipFill>
          <a:blip r:embed="rId5"/>
          <a:stretch>
            <a:fillRect/>
          </a:stretch>
        </p:blipFill>
        <p:spPr>
          <a:xfrm>
            <a:off x="4808644" y="4584745"/>
            <a:ext cx="2514600" cy="1809750"/>
          </a:xfrm>
          <a:prstGeom prst="rect">
            <a:avLst/>
          </a:prstGeom>
        </p:spPr>
      </p:pic>
    </p:spTree>
    <p:extLst>
      <p:ext uri="{BB962C8B-B14F-4D97-AF65-F5344CB8AC3E}">
        <p14:creationId xmlns:p14="http://schemas.microsoft.com/office/powerpoint/2010/main" val="2427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40913" y="1197735"/>
            <a:ext cx="11050073" cy="830997"/>
          </a:xfrm>
          <a:prstGeom prst="rect">
            <a:avLst/>
          </a:prstGeom>
          <a:noFill/>
        </p:spPr>
        <p:txBody>
          <a:bodyPr wrap="square" rtlCol="0">
            <a:spAutoFit/>
          </a:bodyPr>
          <a:lstStyle/>
          <a:p>
            <a:r>
              <a:rPr lang="es-EC" sz="2400" dirty="0" smtClean="0"/>
              <a:t>Se descompone en factores el primer y el tercer término y se multiplica de forma horizontal para obtener el segundo término.</a:t>
            </a:r>
            <a:endParaRPr lang="es-EC" sz="2400" dirty="0"/>
          </a:p>
        </p:txBody>
      </p:sp>
      <p:sp>
        <p:nvSpPr>
          <p:cNvPr id="9" name="CuadroTexto 8"/>
          <p:cNvSpPr txBox="1"/>
          <p:nvPr/>
        </p:nvSpPr>
        <p:spPr>
          <a:xfrm>
            <a:off x="540912" y="3238407"/>
            <a:ext cx="11050073" cy="1200329"/>
          </a:xfrm>
          <a:prstGeom prst="rect">
            <a:avLst/>
          </a:prstGeom>
          <a:noFill/>
        </p:spPr>
        <p:txBody>
          <a:bodyPr wrap="square" rtlCol="0">
            <a:spAutoFit/>
          </a:bodyPr>
          <a:lstStyle/>
          <a:p>
            <a:pPr algn="just"/>
            <a:r>
              <a:rPr lang="es-EC" sz="2400" dirty="0" smtClean="0"/>
              <a:t>En dos paréntesis se coloca, en el primer paréntesis el primer término de la izquierda con el segundo de la derecha y en el segundo paréntesis el segundo término de la izquierda con el primero de la derecha.</a:t>
            </a:r>
            <a:endParaRPr lang="es-EC" sz="2400" dirty="0"/>
          </a:p>
        </p:txBody>
      </p:sp>
      <p:pic>
        <p:nvPicPr>
          <p:cNvPr id="5" name="Imagen 4"/>
          <p:cNvPicPr>
            <a:picLocks noChangeAspect="1"/>
          </p:cNvPicPr>
          <p:nvPr/>
        </p:nvPicPr>
        <p:blipFill>
          <a:blip r:embed="rId2"/>
          <a:stretch>
            <a:fillRect/>
          </a:stretch>
        </p:blipFill>
        <p:spPr>
          <a:xfrm>
            <a:off x="5165832" y="535748"/>
            <a:ext cx="1800225" cy="361950"/>
          </a:xfrm>
          <a:prstGeom prst="rect">
            <a:avLst/>
          </a:prstGeom>
        </p:spPr>
      </p:pic>
      <p:pic>
        <p:nvPicPr>
          <p:cNvPr id="7" name="Imagen 6"/>
          <p:cNvPicPr>
            <a:picLocks noChangeAspect="1"/>
          </p:cNvPicPr>
          <p:nvPr/>
        </p:nvPicPr>
        <p:blipFill>
          <a:blip r:embed="rId3"/>
          <a:stretch>
            <a:fillRect/>
          </a:stretch>
        </p:blipFill>
        <p:spPr>
          <a:xfrm>
            <a:off x="1365357" y="2028732"/>
            <a:ext cx="3800475" cy="866775"/>
          </a:xfrm>
          <a:prstGeom prst="rect">
            <a:avLst/>
          </a:prstGeom>
        </p:spPr>
      </p:pic>
      <p:pic>
        <p:nvPicPr>
          <p:cNvPr id="8" name="Imagen 7"/>
          <p:cNvPicPr>
            <a:picLocks noChangeAspect="1"/>
          </p:cNvPicPr>
          <p:nvPr/>
        </p:nvPicPr>
        <p:blipFill>
          <a:blip r:embed="rId4"/>
          <a:stretch>
            <a:fillRect/>
          </a:stretch>
        </p:blipFill>
        <p:spPr>
          <a:xfrm>
            <a:off x="6288378" y="2266857"/>
            <a:ext cx="2628900" cy="447675"/>
          </a:xfrm>
          <a:prstGeom prst="rect">
            <a:avLst/>
          </a:prstGeom>
        </p:spPr>
      </p:pic>
      <p:pic>
        <p:nvPicPr>
          <p:cNvPr id="10" name="Imagen 9"/>
          <p:cNvPicPr>
            <a:picLocks noChangeAspect="1"/>
          </p:cNvPicPr>
          <p:nvPr/>
        </p:nvPicPr>
        <p:blipFill>
          <a:blip r:embed="rId5"/>
          <a:stretch>
            <a:fillRect/>
          </a:stretch>
        </p:blipFill>
        <p:spPr>
          <a:xfrm>
            <a:off x="4808644" y="4584745"/>
            <a:ext cx="2514600" cy="1809750"/>
          </a:xfrm>
          <a:prstGeom prst="rect">
            <a:avLst/>
          </a:prstGeom>
        </p:spPr>
      </p:pic>
    </p:spTree>
    <p:extLst>
      <p:ext uri="{BB962C8B-B14F-4D97-AF65-F5344CB8AC3E}">
        <p14:creationId xmlns:p14="http://schemas.microsoft.com/office/powerpoint/2010/main" val="123311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598053"/>
            <a:ext cx="10454984" cy="581819"/>
          </a:xfrm>
        </p:spPr>
        <p:txBody>
          <a:bodyPr>
            <a:normAutofit fontScale="90000"/>
          </a:bodyPr>
          <a:lstStyle/>
          <a:p>
            <a:pPr algn="ctr"/>
            <a:r>
              <a:rPr lang="es-MX" sz="3600" b="1" dirty="0">
                <a:solidFill>
                  <a:srgbClr val="FF0000"/>
                </a:solidFill>
              </a:rPr>
              <a:t>Diferencia de </a:t>
            </a:r>
            <a:r>
              <a:rPr lang="es-MX" sz="3600" b="1" dirty="0" smtClean="0">
                <a:solidFill>
                  <a:srgbClr val="FF0000"/>
                </a:solidFill>
              </a:rPr>
              <a:t>cuadrados perfectos</a:t>
            </a:r>
            <a:endParaRPr lang="es-EC" sz="3600" dirty="0">
              <a:solidFill>
                <a:srgbClr val="FF0000"/>
              </a:solidFill>
            </a:endParaRPr>
          </a:p>
        </p:txBody>
      </p:sp>
      <p:sp>
        <p:nvSpPr>
          <p:cNvPr id="6" name="Marcador de texto 5"/>
          <p:cNvSpPr>
            <a:spLocks noGrp="1"/>
          </p:cNvSpPr>
          <p:nvPr>
            <p:ph type="body" sz="half" idx="2"/>
          </p:nvPr>
        </p:nvSpPr>
        <p:spPr>
          <a:xfrm>
            <a:off x="839788" y="4929251"/>
            <a:ext cx="10454984" cy="960293"/>
          </a:xfrm>
        </p:spPr>
        <p:txBody>
          <a:bodyPr>
            <a:noAutofit/>
          </a:bodyPr>
          <a:lstStyle/>
          <a:p>
            <a:pPr algn="just"/>
            <a:r>
              <a:rPr lang="es-MX" sz="2400" dirty="0"/>
              <a:t>La regla para </a:t>
            </a:r>
            <a:r>
              <a:rPr lang="es-MX" sz="2400" dirty="0" err="1"/>
              <a:t>factorizar</a:t>
            </a:r>
            <a:r>
              <a:rPr lang="es-MX" sz="2400" dirty="0"/>
              <a:t> una diferencia de cuadrados es; extraer la raíz cuadrada al primer y al segundo cuadrado, y se multiplica la suma de estas raíces cuadradas por su diferencia</a:t>
            </a:r>
            <a:r>
              <a:rPr lang="es-MX" sz="2400" dirty="0" smtClean="0"/>
              <a:t>.</a:t>
            </a:r>
            <a:endParaRPr lang="es-EC" sz="2400" dirty="0"/>
          </a:p>
        </p:txBody>
      </p:sp>
      <p:sp>
        <p:nvSpPr>
          <p:cNvPr id="8" name="Marcador de texto 5"/>
          <p:cNvSpPr txBox="1">
            <a:spLocks/>
          </p:cNvSpPr>
          <p:nvPr/>
        </p:nvSpPr>
        <p:spPr>
          <a:xfrm>
            <a:off x="992188" y="1603544"/>
            <a:ext cx="10454984" cy="867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s-MX" sz="2400" dirty="0"/>
              <a:t>La diferencia de cuadrados perfectos es igual al producto notable suma por su diferencia</a:t>
            </a:r>
            <a:r>
              <a:rPr lang="es-MX" sz="2400" dirty="0" smtClean="0"/>
              <a:t>:</a:t>
            </a:r>
            <a:endParaRPr lang="es-EC" sz="2400" dirty="0"/>
          </a:p>
        </p:txBody>
      </p:sp>
      <p:pic>
        <p:nvPicPr>
          <p:cNvPr id="2" name="Imagen 1"/>
          <p:cNvPicPr>
            <a:picLocks noChangeAspect="1"/>
          </p:cNvPicPr>
          <p:nvPr/>
        </p:nvPicPr>
        <p:blipFill>
          <a:blip r:embed="rId2"/>
          <a:stretch>
            <a:fillRect/>
          </a:stretch>
        </p:blipFill>
        <p:spPr>
          <a:xfrm>
            <a:off x="4509942" y="3290348"/>
            <a:ext cx="3419475" cy="409575"/>
          </a:xfrm>
          <a:prstGeom prst="rect">
            <a:avLst/>
          </a:prstGeom>
        </p:spPr>
      </p:pic>
    </p:spTree>
    <p:extLst>
      <p:ext uri="{BB962C8B-B14F-4D97-AF65-F5344CB8AC3E}">
        <p14:creationId xmlns:p14="http://schemas.microsoft.com/office/powerpoint/2010/main" val="4129096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39872" y="1896010"/>
            <a:ext cx="9251906" cy="2856293"/>
          </a:xfrm>
          <a:prstGeom prst="rect">
            <a:avLst/>
          </a:prstGeom>
        </p:spPr>
      </p:pic>
    </p:spTree>
    <p:extLst>
      <p:ext uri="{BB962C8B-B14F-4D97-AF65-F5344CB8AC3E}">
        <p14:creationId xmlns:p14="http://schemas.microsoft.com/office/powerpoint/2010/main" val="421358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457200"/>
            <a:ext cx="10454984" cy="581819"/>
          </a:xfrm>
        </p:spPr>
        <p:txBody>
          <a:bodyPr>
            <a:normAutofit fontScale="90000"/>
          </a:bodyPr>
          <a:lstStyle/>
          <a:p>
            <a:pPr algn="ctr"/>
            <a:r>
              <a:rPr lang="es-EC" sz="3600" b="1" dirty="0">
                <a:solidFill>
                  <a:srgbClr val="FF0000"/>
                </a:solidFill>
              </a:rPr>
              <a:t>Factor común </a:t>
            </a:r>
            <a:r>
              <a:rPr lang="es-EC" sz="3600" b="1" dirty="0" smtClean="0">
                <a:solidFill>
                  <a:srgbClr val="FF0000"/>
                </a:solidFill>
              </a:rPr>
              <a:t>monomio</a:t>
            </a:r>
            <a:endParaRPr lang="es-EC" sz="3600" dirty="0">
              <a:solidFill>
                <a:srgbClr val="FF0000"/>
              </a:solidFill>
            </a:endParaRPr>
          </a:p>
        </p:txBody>
      </p:sp>
      <p:sp>
        <p:nvSpPr>
          <p:cNvPr id="6" name="Marcador de texto 5"/>
          <p:cNvSpPr>
            <a:spLocks noGrp="1"/>
          </p:cNvSpPr>
          <p:nvPr>
            <p:ph type="body" sz="half" idx="2"/>
          </p:nvPr>
        </p:nvSpPr>
        <p:spPr>
          <a:xfrm>
            <a:off x="839788" y="1039019"/>
            <a:ext cx="10454984" cy="1111753"/>
          </a:xfrm>
        </p:spPr>
        <p:txBody>
          <a:bodyPr>
            <a:normAutofit/>
          </a:bodyPr>
          <a:lstStyle/>
          <a:p>
            <a:pPr algn="just"/>
            <a:r>
              <a:rPr lang="es-MX" sz="2400" dirty="0" smtClean="0"/>
              <a:t>Debe </a:t>
            </a:r>
            <a:r>
              <a:rPr lang="es-MX" sz="2400" dirty="0"/>
              <a:t>identificar el factor común entre todos los términos de la expresión, y escribirlo como coeficiente de un paréntesis, en el cual </a:t>
            </a:r>
            <a:r>
              <a:rPr lang="es-MX" sz="2400" dirty="0" smtClean="0"/>
              <a:t>tiene </a:t>
            </a:r>
            <a:r>
              <a:rPr lang="es-MX" sz="2400" dirty="0"/>
              <a:t>que escribir los términos resultantes después de dividir por el factor común.</a:t>
            </a:r>
            <a:endParaRPr lang="es-EC" sz="2400" dirty="0"/>
          </a:p>
        </p:txBody>
      </p:sp>
      <p:pic>
        <p:nvPicPr>
          <p:cNvPr id="9" name="Imagen 8"/>
          <p:cNvPicPr>
            <a:picLocks noChangeAspect="1"/>
          </p:cNvPicPr>
          <p:nvPr/>
        </p:nvPicPr>
        <p:blipFill>
          <a:blip r:embed="rId2"/>
          <a:stretch>
            <a:fillRect/>
          </a:stretch>
        </p:blipFill>
        <p:spPr>
          <a:xfrm>
            <a:off x="534004" y="2459865"/>
            <a:ext cx="11140225" cy="3953814"/>
          </a:xfrm>
          <a:prstGeom prst="rect">
            <a:avLst/>
          </a:prstGeom>
        </p:spPr>
      </p:pic>
    </p:spTree>
    <p:extLst>
      <p:ext uri="{BB962C8B-B14F-4D97-AF65-F5344CB8AC3E}">
        <p14:creationId xmlns:p14="http://schemas.microsoft.com/office/powerpoint/2010/main" val="2431643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880292"/>
            <a:ext cx="10454984" cy="581819"/>
          </a:xfrm>
        </p:spPr>
        <p:txBody>
          <a:bodyPr>
            <a:normAutofit fontScale="90000"/>
          </a:bodyPr>
          <a:lstStyle/>
          <a:p>
            <a:pPr algn="ctr"/>
            <a:r>
              <a:rPr lang="es-MX" sz="3600" b="1" dirty="0">
                <a:solidFill>
                  <a:srgbClr val="FF0000"/>
                </a:solidFill>
              </a:rPr>
              <a:t>Suma de </a:t>
            </a:r>
            <a:r>
              <a:rPr lang="es-MX" sz="3600" b="1" dirty="0" smtClean="0">
                <a:solidFill>
                  <a:srgbClr val="FF0000"/>
                </a:solidFill>
              </a:rPr>
              <a:t>cubos perfectos</a:t>
            </a:r>
            <a:endParaRPr lang="es-EC" sz="3600" dirty="0">
              <a:solidFill>
                <a:srgbClr val="FF0000"/>
              </a:solidFill>
            </a:endParaRPr>
          </a:p>
        </p:txBody>
      </p:sp>
      <p:sp>
        <p:nvSpPr>
          <p:cNvPr id="6" name="Marcador de texto 5"/>
          <p:cNvSpPr>
            <a:spLocks noGrp="1"/>
          </p:cNvSpPr>
          <p:nvPr>
            <p:ph type="body" sz="half" idx="2"/>
          </p:nvPr>
        </p:nvSpPr>
        <p:spPr>
          <a:xfrm>
            <a:off x="839788" y="3296991"/>
            <a:ext cx="10454984" cy="3232597"/>
          </a:xfrm>
        </p:spPr>
        <p:txBody>
          <a:bodyPr>
            <a:noAutofit/>
          </a:bodyPr>
          <a:lstStyle/>
          <a:p>
            <a:pPr algn="just"/>
            <a:r>
              <a:rPr lang="es-MX" sz="2400" dirty="0"/>
              <a:t>La fórmula nos dice que, para </a:t>
            </a:r>
            <a:r>
              <a:rPr lang="es-MX" sz="2400" b="1" dirty="0" err="1"/>
              <a:t>factorizar</a:t>
            </a:r>
            <a:r>
              <a:rPr lang="es-MX" sz="2400" b="1" dirty="0"/>
              <a:t> la suma de dos términos elevados al cubo</a:t>
            </a:r>
            <a:r>
              <a:rPr lang="es-MX" sz="2400" dirty="0"/>
              <a:t>, se descompone en dos factores, </a:t>
            </a:r>
            <a:r>
              <a:rPr lang="es-MX" sz="2400" dirty="0" smtClean="0"/>
              <a:t>donde:</a:t>
            </a:r>
          </a:p>
          <a:p>
            <a:pPr algn="just"/>
            <a:endParaRPr lang="es-MX" sz="2400" dirty="0"/>
          </a:p>
          <a:p>
            <a:pPr marL="342900" indent="-342900" algn="just">
              <a:buFontTx/>
              <a:buChar char="-"/>
            </a:pPr>
            <a:r>
              <a:rPr lang="es-MX" sz="2400" dirty="0" smtClean="0"/>
              <a:t>El </a:t>
            </a:r>
            <a:r>
              <a:rPr lang="es-MX" sz="2400" dirty="0"/>
              <a:t>primer factor, es la suma de sus raíces cúbicas</a:t>
            </a:r>
            <a:r>
              <a:rPr lang="es-MX" sz="2400" dirty="0" smtClean="0"/>
              <a:t>.</a:t>
            </a:r>
          </a:p>
          <a:p>
            <a:pPr algn="just"/>
            <a:endParaRPr lang="es-MX" sz="2400" dirty="0"/>
          </a:p>
          <a:p>
            <a:pPr marL="342900" indent="-342900" algn="just">
              <a:buFontTx/>
              <a:buChar char="-"/>
            </a:pPr>
            <a:r>
              <a:rPr lang="es-MX" sz="2400" dirty="0" smtClean="0"/>
              <a:t>El </a:t>
            </a:r>
            <a:r>
              <a:rPr lang="es-MX" sz="2400" dirty="0"/>
              <a:t>segundo factor, es el cuadrado de la primera raíz, menos el producto de las dos raíces, más el cuadrado de la segunda raíz</a:t>
            </a:r>
            <a:r>
              <a:rPr lang="es-MX" sz="2400" dirty="0" smtClean="0"/>
              <a:t>.</a:t>
            </a:r>
          </a:p>
          <a:p>
            <a:pPr algn="just"/>
            <a:endParaRPr lang="es-MX" sz="2400" dirty="0"/>
          </a:p>
        </p:txBody>
      </p:sp>
      <p:pic>
        <p:nvPicPr>
          <p:cNvPr id="2" name="Imagen 1"/>
          <p:cNvPicPr>
            <a:picLocks noChangeAspect="1"/>
          </p:cNvPicPr>
          <p:nvPr/>
        </p:nvPicPr>
        <p:blipFill>
          <a:blip r:embed="rId2"/>
          <a:stretch>
            <a:fillRect/>
          </a:stretch>
        </p:blipFill>
        <p:spPr>
          <a:xfrm>
            <a:off x="3833667" y="2143852"/>
            <a:ext cx="4467225" cy="371475"/>
          </a:xfrm>
          <a:prstGeom prst="rect">
            <a:avLst/>
          </a:prstGeom>
        </p:spPr>
      </p:pic>
    </p:spTree>
    <p:extLst>
      <p:ext uri="{BB962C8B-B14F-4D97-AF65-F5344CB8AC3E}">
        <p14:creationId xmlns:p14="http://schemas.microsoft.com/office/powerpoint/2010/main" val="312162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02411" y="1740124"/>
            <a:ext cx="11122930" cy="3617488"/>
          </a:xfrm>
          <a:prstGeom prst="rect">
            <a:avLst/>
          </a:prstGeom>
        </p:spPr>
      </p:pic>
    </p:spTree>
    <p:extLst>
      <p:ext uri="{BB962C8B-B14F-4D97-AF65-F5344CB8AC3E}">
        <p14:creationId xmlns:p14="http://schemas.microsoft.com/office/powerpoint/2010/main" val="264268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ubo de un binomio factoriz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216" y="1403149"/>
            <a:ext cx="9993937" cy="409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790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880292"/>
            <a:ext cx="10454984" cy="581819"/>
          </a:xfrm>
        </p:spPr>
        <p:txBody>
          <a:bodyPr>
            <a:normAutofit fontScale="90000"/>
          </a:bodyPr>
          <a:lstStyle/>
          <a:p>
            <a:pPr algn="ctr"/>
            <a:r>
              <a:rPr lang="es-MX" sz="3600" b="1" dirty="0">
                <a:solidFill>
                  <a:srgbClr val="FF0000"/>
                </a:solidFill>
              </a:rPr>
              <a:t>Diferencia de </a:t>
            </a:r>
            <a:r>
              <a:rPr lang="es-MX" sz="3600" b="1" dirty="0" smtClean="0">
                <a:solidFill>
                  <a:srgbClr val="FF0000"/>
                </a:solidFill>
              </a:rPr>
              <a:t>cubos perfectos</a:t>
            </a:r>
            <a:endParaRPr lang="es-EC" sz="3600" dirty="0">
              <a:solidFill>
                <a:srgbClr val="FF0000"/>
              </a:solidFill>
            </a:endParaRPr>
          </a:p>
        </p:txBody>
      </p:sp>
      <p:sp>
        <p:nvSpPr>
          <p:cNvPr id="6" name="Marcador de texto 5"/>
          <p:cNvSpPr>
            <a:spLocks noGrp="1"/>
          </p:cNvSpPr>
          <p:nvPr>
            <p:ph type="body" sz="half" idx="2"/>
          </p:nvPr>
        </p:nvSpPr>
        <p:spPr>
          <a:xfrm>
            <a:off x="839788" y="3296991"/>
            <a:ext cx="10454984" cy="3232597"/>
          </a:xfrm>
        </p:spPr>
        <p:txBody>
          <a:bodyPr>
            <a:noAutofit/>
          </a:bodyPr>
          <a:lstStyle/>
          <a:p>
            <a:pPr algn="just"/>
            <a:r>
              <a:rPr lang="es-MX" sz="2400" dirty="0"/>
              <a:t>La fórmula nos dice que, para </a:t>
            </a:r>
            <a:r>
              <a:rPr lang="es-MX" sz="2400" b="1" dirty="0" err="1"/>
              <a:t>factorizar</a:t>
            </a:r>
            <a:r>
              <a:rPr lang="es-MX" sz="2400" b="1" dirty="0"/>
              <a:t> la diferencia de dos términos elevados al cubo</a:t>
            </a:r>
            <a:r>
              <a:rPr lang="es-MX" sz="2400" dirty="0"/>
              <a:t>, se descompone en dos factores, </a:t>
            </a:r>
            <a:r>
              <a:rPr lang="es-MX" sz="2400" dirty="0" smtClean="0"/>
              <a:t>donde:</a:t>
            </a:r>
          </a:p>
          <a:p>
            <a:endParaRPr lang="es-MX" sz="2400" dirty="0"/>
          </a:p>
          <a:p>
            <a:pPr marL="342900" indent="-342900">
              <a:buFontTx/>
              <a:buChar char="-"/>
            </a:pPr>
            <a:r>
              <a:rPr lang="es-MX" sz="2400" dirty="0" smtClean="0"/>
              <a:t>El </a:t>
            </a:r>
            <a:r>
              <a:rPr lang="es-MX" sz="2400" dirty="0"/>
              <a:t>primer factor, es la diferencia de sus raíces cúbicas</a:t>
            </a:r>
            <a:r>
              <a:rPr lang="es-MX" sz="2400" dirty="0" smtClean="0"/>
              <a:t>.</a:t>
            </a:r>
          </a:p>
          <a:p>
            <a:endParaRPr lang="es-MX" sz="2400" dirty="0"/>
          </a:p>
          <a:p>
            <a:pPr marL="342900" indent="-342900" algn="just">
              <a:buFontTx/>
              <a:buChar char="-"/>
            </a:pPr>
            <a:r>
              <a:rPr lang="es-MX" sz="2400" dirty="0" smtClean="0"/>
              <a:t>El </a:t>
            </a:r>
            <a:r>
              <a:rPr lang="es-MX" sz="2400" dirty="0"/>
              <a:t>segundo factor, es el cuadrado de la primera raíz, más el producto de las dos raíces, más el cuadrado de la segunda raíz</a:t>
            </a:r>
            <a:r>
              <a:rPr lang="es-MX" sz="2400" dirty="0" smtClean="0"/>
              <a:t>.</a:t>
            </a:r>
            <a:endParaRPr lang="es-MX" sz="2400" dirty="0"/>
          </a:p>
          <a:p>
            <a:pPr algn="just"/>
            <a:endParaRPr lang="es-MX" sz="2400" dirty="0"/>
          </a:p>
        </p:txBody>
      </p:sp>
      <p:pic>
        <p:nvPicPr>
          <p:cNvPr id="3" name="Imagen 2"/>
          <p:cNvPicPr>
            <a:picLocks noChangeAspect="1"/>
          </p:cNvPicPr>
          <p:nvPr/>
        </p:nvPicPr>
        <p:blipFill>
          <a:blip r:embed="rId2"/>
          <a:stretch>
            <a:fillRect/>
          </a:stretch>
        </p:blipFill>
        <p:spPr>
          <a:xfrm>
            <a:off x="3867005" y="2160476"/>
            <a:ext cx="4400550" cy="438150"/>
          </a:xfrm>
          <a:prstGeom prst="rect">
            <a:avLst/>
          </a:prstGeom>
        </p:spPr>
      </p:pic>
    </p:spTree>
    <p:extLst>
      <p:ext uri="{BB962C8B-B14F-4D97-AF65-F5344CB8AC3E}">
        <p14:creationId xmlns:p14="http://schemas.microsoft.com/office/powerpoint/2010/main" val="245067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1541" y="1834586"/>
            <a:ext cx="11908449" cy="3071410"/>
          </a:xfrm>
          <a:prstGeom prst="rect">
            <a:avLst/>
          </a:prstGeom>
        </p:spPr>
      </p:pic>
    </p:spTree>
    <p:extLst>
      <p:ext uri="{BB962C8B-B14F-4D97-AF65-F5344CB8AC3E}">
        <p14:creationId xmlns:p14="http://schemas.microsoft.com/office/powerpoint/2010/main" val="3257005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diferencia de cubos"/>
          <p:cNvPicPr>
            <a:picLocks noChangeAspect="1" noChangeArrowheads="1"/>
          </p:cNvPicPr>
          <p:nvPr/>
        </p:nvPicPr>
        <p:blipFill rotWithShape="1">
          <a:blip r:embed="rId2">
            <a:extLst>
              <a:ext uri="{28A0092B-C50C-407E-A947-70E740481C1C}">
                <a14:useLocalDpi xmlns:a14="http://schemas.microsoft.com/office/drawing/2010/main" val="0"/>
              </a:ext>
            </a:extLst>
          </a:blip>
          <a:srcRect l="7031" t="16218" r="7757" b="39735"/>
          <a:stretch/>
        </p:blipFill>
        <p:spPr bwMode="auto">
          <a:xfrm>
            <a:off x="2356833" y="1841679"/>
            <a:ext cx="7791718" cy="302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0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598053"/>
            <a:ext cx="10454984" cy="581819"/>
          </a:xfrm>
        </p:spPr>
        <p:txBody>
          <a:bodyPr>
            <a:normAutofit fontScale="90000"/>
          </a:bodyPr>
          <a:lstStyle/>
          <a:p>
            <a:pPr algn="ctr"/>
            <a:r>
              <a:rPr lang="es-MX" sz="3600" b="1" dirty="0" smtClean="0">
                <a:solidFill>
                  <a:srgbClr val="FF0000"/>
                </a:solidFill>
              </a:rPr>
              <a:t>Cubo perfecto </a:t>
            </a:r>
            <a:r>
              <a:rPr lang="es-MX" sz="3600" b="1" dirty="0">
                <a:solidFill>
                  <a:srgbClr val="FF0000"/>
                </a:solidFill>
              </a:rPr>
              <a:t>de </a:t>
            </a:r>
            <a:r>
              <a:rPr lang="es-MX" sz="3600" b="1" dirty="0" smtClean="0">
                <a:solidFill>
                  <a:srgbClr val="FF0000"/>
                </a:solidFill>
              </a:rPr>
              <a:t>binomios</a:t>
            </a:r>
            <a:endParaRPr lang="es-EC" sz="3600" dirty="0">
              <a:solidFill>
                <a:srgbClr val="FF0000"/>
              </a:solidFill>
            </a:endParaRPr>
          </a:p>
        </p:txBody>
      </p:sp>
      <p:sp>
        <p:nvSpPr>
          <p:cNvPr id="6" name="Marcador de texto 5"/>
          <p:cNvSpPr>
            <a:spLocks noGrp="1"/>
          </p:cNvSpPr>
          <p:nvPr>
            <p:ph type="body" sz="half" idx="2"/>
          </p:nvPr>
        </p:nvSpPr>
        <p:spPr>
          <a:xfrm>
            <a:off x="839788" y="2434107"/>
            <a:ext cx="10454984" cy="4095482"/>
          </a:xfrm>
        </p:spPr>
        <p:txBody>
          <a:bodyPr>
            <a:noAutofit/>
          </a:bodyPr>
          <a:lstStyle/>
          <a:p>
            <a:pPr algn="just"/>
            <a:r>
              <a:rPr lang="es-MX" sz="2000" dirty="0"/>
              <a:t>Si analizamos esta fórmula, para </a:t>
            </a:r>
            <a:r>
              <a:rPr lang="es-MX" sz="2000" dirty="0" err="1"/>
              <a:t>factorizar</a:t>
            </a:r>
            <a:r>
              <a:rPr lang="es-MX" sz="2000" dirty="0"/>
              <a:t> y llegar al producto notable cubo de binomio, es necesario que la expresión algebraica ordenada con respecto a una letra, cumpla con las siguientes </a:t>
            </a:r>
            <a:r>
              <a:rPr lang="es-MX" sz="2000" dirty="0" smtClean="0"/>
              <a:t>condiciones:</a:t>
            </a:r>
            <a:endParaRPr lang="es-MX" sz="2000" dirty="0"/>
          </a:p>
          <a:p>
            <a:pPr algn="just"/>
            <a:r>
              <a:rPr lang="es-MX" sz="2000" dirty="0" smtClean="0"/>
              <a:t>-</a:t>
            </a:r>
            <a:r>
              <a:rPr lang="es-MX" sz="2000" dirty="0"/>
              <a:t> Tiene que tener </a:t>
            </a:r>
            <a:r>
              <a:rPr lang="es-MX" sz="2000" b="1" dirty="0"/>
              <a:t>cuatro términos</a:t>
            </a:r>
            <a:r>
              <a:rPr lang="es-MX" sz="2000" dirty="0"/>
              <a:t>.</a:t>
            </a:r>
          </a:p>
          <a:p>
            <a:pPr algn="just"/>
            <a:r>
              <a:rPr lang="es-MX" sz="2000" dirty="0" smtClean="0"/>
              <a:t>-</a:t>
            </a:r>
            <a:r>
              <a:rPr lang="es-MX" sz="2000" dirty="0"/>
              <a:t> El </a:t>
            </a:r>
            <a:r>
              <a:rPr lang="es-MX" sz="2000" b="1" dirty="0"/>
              <a:t>primer y último </a:t>
            </a:r>
            <a:r>
              <a:rPr lang="es-MX" sz="2000" dirty="0"/>
              <a:t>término tienen que ser cubos perfectos.</a:t>
            </a:r>
          </a:p>
          <a:p>
            <a:pPr algn="just"/>
            <a:r>
              <a:rPr lang="es-MX" sz="2000" dirty="0" smtClean="0"/>
              <a:t>- El </a:t>
            </a:r>
            <a:r>
              <a:rPr lang="es-MX" sz="2000" b="1" dirty="0"/>
              <a:t>segundo término </a:t>
            </a:r>
            <a:r>
              <a:rPr lang="es-MX" sz="2000" dirty="0"/>
              <a:t>tiene que ser (sumado o restado) el triplo del  cuadrado de la raíz cubica del primer término multiplicado por la raíz cúbica  del último término.</a:t>
            </a:r>
          </a:p>
          <a:p>
            <a:pPr algn="just"/>
            <a:r>
              <a:rPr lang="es-MX" sz="2000" dirty="0"/>
              <a:t>- </a:t>
            </a:r>
            <a:r>
              <a:rPr lang="es-MX" sz="2000" dirty="0" smtClean="0"/>
              <a:t>El </a:t>
            </a:r>
            <a:r>
              <a:rPr lang="es-MX" sz="2000" b="1" dirty="0"/>
              <a:t>tercer término </a:t>
            </a:r>
            <a:r>
              <a:rPr lang="es-MX" sz="2000" dirty="0"/>
              <a:t>tiene que ser sumado el triplo de la raíz cúbica del primer término por el cuadrado de la raíz cúbica del último término.</a:t>
            </a:r>
          </a:p>
          <a:p>
            <a:pPr algn="just"/>
            <a:r>
              <a:rPr lang="es-MX" sz="2000" dirty="0" smtClean="0"/>
              <a:t>Si </a:t>
            </a:r>
            <a:r>
              <a:rPr lang="es-MX" sz="2000" dirty="0"/>
              <a:t>todos los términos de la expresión son </a:t>
            </a:r>
            <a:r>
              <a:rPr lang="es-MX" sz="2000" b="1" dirty="0"/>
              <a:t>positivos</a:t>
            </a:r>
            <a:r>
              <a:rPr lang="es-MX" sz="2000" dirty="0"/>
              <a:t>, es el </a:t>
            </a:r>
            <a:r>
              <a:rPr lang="es-MX" sz="2000" b="1" dirty="0"/>
              <a:t>cubo de la suma</a:t>
            </a:r>
            <a:r>
              <a:rPr lang="es-MX" sz="2000" dirty="0"/>
              <a:t> de las raíces cúbicas del primer y último término, y si los  términos son </a:t>
            </a:r>
            <a:r>
              <a:rPr lang="es-MX" sz="2000" b="1" dirty="0"/>
              <a:t>alternativamente positivos y negativos</a:t>
            </a:r>
            <a:r>
              <a:rPr lang="es-MX" sz="2000" dirty="0"/>
              <a:t>, la factorización será el </a:t>
            </a:r>
            <a:r>
              <a:rPr lang="es-MX" sz="2000" b="1" dirty="0"/>
              <a:t>cubo de la diferencia</a:t>
            </a:r>
            <a:r>
              <a:rPr lang="es-MX" sz="2000" dirty="0"/>
              <a:t> de dichas raíces.</a:t>
            </a:r>
          </a:p>
        </p:txBody>
      </p:sp>
      <p:pic>
        <p:nvPicPr>
          <p:cNvPr id="3" name="Imagen 2"/>
          <p:cNvPicPr>
            <a:picLocks noChangeAspect="1"/>
          </p:cNvPicPr>
          <p:nvPr/>
        </p:nvPicPr>
        <p:blipFill>
          <a:blip r:embed="rId2"/>
          <a:stretch>
            <a:fillRect/>
          </a:stretch>
        </p:blipFill>
        <p:spPr>
          <a:xfrm>
            <a:off x="3857480" y="1179872"/>
            <a:ext cx="4419600" cy="1028700"/>
          </a:xfrm>
          <a:prstGeom prst="rect">
            <a:avLst/>
          </a:prstGeom>
        </p:spPr>
      </p:pic>
    </p:spTree>
    <p:extLst>
      <p:ext uri="{BB962C8B-B14F-4D97-AF65-F5344CB8AC3E}">
        <p14:creationId xmlns:p14="http://schemas.microsoft.com/office/powerpoint/2010/main" val="124502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ítulo 4"/>
              <p:cNvSpPr>
                <a:spLocks noGrp="1"/>
              </p:cNvSpPr>
              <p:nvPr>
                <p:ph type="title"/>
              </p:nvPr>
            </p:nvSpPr>
            <p:spPr>
              <a:xfrm>
                <a:off x="566670" y="412124"/>
                <a:ext cx="11217499" cy="4211392"/>
              </a:xfrm>
            </p:spPr>
            <p:txBody>
              <a:bodyPr>
                <a:noAutofit/>
              </a:bodyPr>
              <a:lstStyle/>
              <a:p>
                <a:r>
                  <a:rPr lang="es-MX" sz="2000" dirty="0" smtClean="0"/>
                  <a:t>Veamos si la expresión cumple con las condiciones para ser un cubo de binomio:</a:t>
                </a:r>
                <a:br>
                  <a:rPr lang="es-MX" sz="2000" dirty="0" smtClean="0"/>
                </a:br>
                <a:r>
                  <a:rPr lang="es-MX" sz="2000" dirty="0"/>
                  <a:t/>
                </a:r>
                <a:br>
                  <a:rPr lang="es-MX" sz="2000" dirty="0"/>
                </a:br>
                <a:r>
                  <a:rPr lang="es-MX" sz="2000" dirty="0" smtClean="0"/>
                  <a:t>- </a:t>
                </a:r>
                <a:r>
                  <a:rPr lang="es-MX" sz="2000" dirty="0"/>
                  <a:t>La expresión si tiene 4 términos</a:t>
                </a:r>
                <a:r>
                  <a:rPr lang="es-MX" sz="2000" dirty="0" smtClean="0"/>
                  <a:t>.</a:t>
                </a:r>
                <a:br>
                  <a:rPr lang="es-MX" sz="2000" dirty="0" smtClean="0"/>
                </a:br>
                <a:r>
                  <a:rPr lang="es-MX" sz="2000" dirty="0" smtClean="0"/>
                  <a:t>- </a:t>
                </a:r>
                <a:r>
                  <a:rPr lang="es-MX" sz="2000" dirty="0"/>
                  <a:t>El primer y segundo término, si son cubos perfectos.</a:t>
                </a:r>
                <a:br>
                  <a:rPr lang="es-MX" sz="2000" dirty="0"/>
                </a:br>
                <a:r>
                  <a:rPr lang="es-MX" sz="2000" dirty="0" smtClean="0"/>
                  <a:t>- </a:t>
                </a:r>
                <a:r>
                  <a:rPr lang="es-MX" sz="2000" dirty="0"/>
                  <a:t>Como la raíz cubica de </a:t>
                </a:r>
                <a14:m>
                  <m:oMath xmlns:m="http://schemas.openxmlformats.org/officeDocument/2006/math">
                    <m:sSup>
                      <m:sSupPr>
                        <m:ctrlPr>
                          <a:rPr lang="es-MX" sz="2000" b="1" i="1" dirty="0" smtClean="0">
                            <a:latin typeface="Cambria Math" panose="02040503050406030204" pitchFamily="18" charset="0"/>
                          </a:rPr>
                        </m:ctrlPr>
                      </m:sSupPr>
                      <m:e>
                        <m:r>
                          <a:rPr lang="es-EC" sz="2000" b="1" i="0" dirty="0" smtClean="0">
                            <a:latin typeface="Cambria Math" panose="02040503050406030204" pitchFamily="18" charset="0"/>
                          </a:rPr>
                          <m:t>𝐚</m:t>
                        </m:r>
                      </m:e>
                      <m:sup>
                        <m:r>
                          <a:rPr lang="es-MX" sz="2000" b="1" i="0" dirty="0">
                            <a:latin typeface="Cambria Math" panose="02040503050406030204" pitchFamily="18" charset="0"/>
                          </a:rPr>
                          <m:t>𝟑</m:t>
                        </m:r>
                      </m:sup>
                    </m:sSup>
                  </m:oMath>
                </a14:m>
                <a:r>
                  <a:rPr lang="es-MX" sz="2000" dirty="0"/>
                  <a:t> es </a:t>
                </a:r>
                <a:r>
                  <a:rPr lang="es-MX" sz="2000" b="1" dirty="0"/>
                  <a:t>a</a:t>
                </a:r>
                <a:r>
                  <a:rPr lang="es-MX" sz="2000" dirty="0"/>
                  <a:t>, y la raíz cubica de </a:t>
                </a:r>
                <a:r>
                  <a:rPr lang="es-MX" sz="2000" b="1" dirty="0"/>
                  <a:t>1</a:t>
                </a:r>
                <a:r>
                  <a:rPr lang="es-MX" sz="2000" dirty="0"/>
                  <a:t> es </a:t>
                </a:r>
                <a:r>
                  <a:rPr lang="es-MX" sz="2000" b="1" dirty="0"/>
                  <a:t>1</a:t>
                </a:r>
                <a:r>
                  <a:rPr lang="es-MX" sz="2000" dirty="0"/>
                  <a:t>, reemplazamos estos valores en la ecuación para comprobar si el segundo y tercer término corresponden;</a:t>
                </a:r>
                <a:br>
                  <a:rPr lang="es-MX" sz="2000" dirty="0"/>
                </a:br>
                <a:r>
                  <a:rPr lang="es-MX" sz="2000" dirty="0"/>
                  <a:t/>
                </a:r>
                <a:br>
                  <a:rPr lang="es-MX" sz="2000" dirty="0"/>
                </a:br>
                <a:r>
                  <a:rPr lang="es-MX" sz="2000" dirty="0"/>
                  <a:t>Segundo término: 3 (</a:t>
                </a:r>
                <a:r>
                  <a:rPr lang="es-MX" sz="2000" dirty="0" smtClean="0"/>
                  <a:t>a)² </a:t>
                </a:r>
                <a:r>
                  <a:rPr lang="es-MX" sz="2000" dirty="0"/>
                  <a:t>(1) = </a:t>
                </a:r>
                <a:r>
                  <a:rPr lang="es-MX" sz="2000" dirty="0" smtClean="0"/>
                  <a:t>3a².</a:t>
                </a:r>
                <a:r>
                  <a:rPr lang="es-MX" sz="2000" dirty="0"/>
                  <a:t/>
                </a:r>
                <a:br>
                  <a:rPr lang="es-MX" sz="2000" dirty="0"/>
                </a:br>
                <a:r>
                  <a:rPr lang="es-MX" sz="2000" dirty="0"/>
                  <a:t/>
                </a:r>
                <a:br>
                  <a:rPr lang="es-MX" sz="2000" dirty="0"/>
                </a:br>
                <a:r>
                  <a:rPr lang="es-MX" sz="2000" dirty="0"/>
                  <a:t>Tercer término: 3 (a) (</a:t>
                </a:r>
                <a:r>
                  <a:rPr lang="es-MX" sz="2000" dirty="0" smtClean="0"/>
                  <a:t>1)² </a:t>
                </a:r>
                <a:r>
                  <a:rPr lang="es-MX" sz="2000" dirty="0"/>
                  <a:t>= </a:t>
                </a:r>
                <a:r>
                  <a:rPr lang="es-MX" sz="2000" dirty="0" smtClean="0"/>
                  <a:t>3a</a:t>
                </a:r>
                <a:r>
                  <a:rPr lang="es-MX" sz="2000" dirty="0"/>
                  <a:t>.</a:t>
                </a:r>
                <a:br>
                  <a:rPr lang="es-MX" sz="2000" dirty="0"/>
                </a:br>
                <a:r>
                  <a:rPr lang="es-MX" sz="2000" dirty="0"/>
                  <a:t/>
                </a:r>
                <a:br>
                  <a:rPr lang="es-MX" sz="2000" dirty="0"/>
                </a:br>
                <a:r>
                  <a:rPr lang="es-MX" sz="2000" dirty="0"/>
                  <a:t>Como </a:t>
                </a:r>
                <a:r>
                  <a:rPr lang="es-MX" sz="2000" dirty="0" smtClean="0"/>
                  <a:t>puede </a:t>
                </a:r>
                <a:r>
                  <a:rPr lang="es-MX" sz="2000" dirty="0"/>
                  <a:t>ver, la expresión algebraica cumple con todas las condiciones, y como todos sus términos son positivos, la factorización es el cubo de la suma de a y </a:t>
                </a:r>
                <a:r>
                  <a:rPr lang="es-MX" sz="2000" dirty="0" smtClean="0"/>
                  <a:t>1.</a:t>
                </a:r>
                <a:endParaRPr lang="es-EC" sz="2000" dirty="0"/>
              </a:p>
            </p:txBody>
          </p:sp>
        </mc:Choice>
        <mc:Fallback xmlns="">
          <p:sp>
            <p:nvSpPr>
              <p:cNvPr id="5" name="Título 4"/>
              <p:cNvSpPr>
                <a:spLocks noGrp="1" noRot="1" noChangeAspect="1" noMove="1" noResize="1" noEditPoints="1" noAdjustHandles="1" noChangeArrowheads="1" noChangeShapeType="1" noTextEdit="1"/>
              </p:cNvSpPr>
              <p:nvPr>
                <p:ph type="title"/>
              </p:nvPr>
            </p:nvSpPr>
            <p:spPr>
              <a:xfrm>
                <a:off x="566670" y="412124"/>
                <a:ext cx="11217499" cy="4211392"/>
              </a:xfrm>
              <a:blipFill rotWithShape="0">
                <a:blip r:embed="rId2"/>
                <a:stretch>
                  <a:fillRect l="-598"/>
                </a:stretch>
              </a:blipFill>
            </p:spPr>
            <p:txBody>
              <a:bodyPr/>
              <a:lstStyle/>
              <a:p>
                <a:r>
                  <a:rPr lang="es-EC">
                    <a:noFill/>
                  </a:rPr>
                  <a:t> </a:t>
                </a:r>
              </a:p>
            </p:txBody>
          </p:sp>
        </mc:Fallback>
      </mc:AlternateContent>
      <p:pic>
        <p:nvPicPr>
          <p:cNvPr id="7" name="Imagen 6"/>
          <p:cNvPicPr>
            <a:picLocks noChangeAspect="1"/>
          </p:cNvPicPr>
          <p:nvPr/>
        </p:nvPicPr>
        <p:blipFill>
          <a:blip r:embed="rId3"/>
          <a:stretch>
            <a:fillRect/>
          </a:stretch>
        </p:blipFill>
        <p:spPr>
          <a:xfrm>
            <a:off x="2512801" y="4623516"/>
            <a:ext cx="7325235" cy="755360"/>
          </a:xfrm>
          <a:prstGeom prst="rect">
            <a:avLst/>
          </a:prstGeom>
        </p:spPr>
      </p:pic>
    </p:spTree>
    <p:extLst>
      <p:ext uri="{BB962C8B-B14F-4D97-AF65-F5344CB8AC3E}">
        <p14:creationId xmlns:p14="http://schemas.microsoft.com/office/powerpoint/2010/main" val="31560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cubo perfecto factoriz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85" y="1720827"/>
            <a:ext cx="5768706" cy="359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51053" y="1712890"/>
            <a:ext cx="11640792" cy="3477296"/>
          </a:xfrm>
          <a:prstGeom prst="rect">
            <a:avLst/>
          </a:prstGeom>
        </p:spPr>
      </p:pic>
    </p:spTree>
    <p:extLst>
      <p:ext uri="{BB962C8B-B14F-4D97-AF65-F5344CB8AC3E}">
        <p14:creationId xmlns:p14="http://schemas.microsoft.com/office/powerpoint/2010/main" val="121295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457200"/>
            <a:ext cx="10454984" cy="581819"/>
          </a:xfrm>
        </p:spPr>
        <p:txBody>
          <a:bodyPr>
            <a:normAutofit fontScale="90000"/>
          </a:bodyPr>
          <a:lstStyle/>
          <a:p>
            <a:pPr algn="ctr"/>
            <a:r>
              <a:rPr lang="es-MX" sz="3600" b="1" dirty="0" smtClean="0">
                <a:solidFill>
                  <a:srgbClr val="FF0000"/>
                </a:solidFill>
              </a:rPr>
              <a:t>Factor Común </a:t>
            </a:r>
            <a:r>
              <a:rPr lang="es-MX" sz="3600" b="1" dirty="0" smtClean="0">
                <a:solidFill>
                  <a:srgbClr val="FF0000"/>
                </a:solidFill>
              </a:rPr>
              <a:t>por </a:t>
            </a:r>
            <a:r>
              <a:rPr lang="es-MX" sz="3600" b="1" dirty="0">
                <a:solidFill>
                  <a:srgbClr val="FF0000"/>
                </a:solidFill>
              </a:rPr>
              <a:t>A</a:t>
            </a:r>
            <a:r>
              <a:rPr lang="es-MX" sz="3600" b="1" dirty="0" smtClean="0">
                <a:solidFill>
                  <a:srgbClr val="FF0000"/>
                </a:solidFill>
              </a:rPr>
              <a:t>grupación </a:t>
            </a:r>
            <a:r>
              <a:rPr lang="es-MX" sz="3600" b="1" dirty="0" smtClean="0">
                <a:solidFill>
                  <a:srgbClr val="FF0000"/>
                </a:solidFill>
              </a:rPr>
              <a:t>de </a:t>
            </a:r>
            <a:r>
              <a:rPr lang="es-MX" sz="3600" b="1" dirty="0" smtClean="0">
                <a:solidFill>
                  <a:srgbClr val="FF0000"/>
                </a:solidFill>
              </a:rPr>
              <a:t>Términos</a:t>
            </a:r>
            <a:endParaRPr lang="es-EC" sz="3600" dirty="0">
              <a:solidFill>
                <a:srgbClr val="FF0000"/>
              </a:solidFill>
            </a:endParaRPr>
          </a:p>
        </p:txBody>
      </p:sp>
      <p:sp>
        <p:nvSpPr>
          <p:cNvPr id="6" name="Marcador de texto 5"/>
          <p:cNvSpPr>
            <a:spLocks noGrp="1"/>
          </p:cNvSpPr>
          <p:nvPr>
            <p:ph type="body" sz="half" idx="2"/>
          </p:nvPr>
        </p:nvSpPr>
        <p:spPr>
          <a:xfrm>
            <a:off x="839788" y="1039019"/>
            <a:ext cx="10454984" cy="1729939"/>
          </a:xfrm>
        </p:spPr>
        <p:txBody>
          <a:bodyPr>
            <a:noAutofit/>
          </a:bodyPr>
          <a:lstStyle/>
          <a:p>
            <a:pPr algn="just"/>
            <a:r>
              <a:rPr lang="es-MX" sz="2400" dirty="0" smtClean="0"/>
              <a:t>Cuando en una expresión algebraica, no todos los términos tienen algún factor en común, puede realizar una agrupación en paréntesis de los términos que si tienen, y así podrá </a:t>
            </a:r>
            <a:r>
              <a:rPr lang="es-MX" sz="2400" dirty="0" err="1" smtClean="0"/>
              <a:t>factorizar</a:t>
            </a:r>
            <a:r>
              <a:rPr lang="es-MX" sz="2400" dirty="0" smtClean="0"/>
              <a:t>. Generalmente la agrupación puede hacerse de varios modos, lo importante es que siempre los términos que se agrupen tengan algún factor en común. Independiente de cómo se agrupen los términos, el resultado será el mismo.</a:t>
            </a:r>
            <a:endParaRPr lang="es-EC" sz="2400" dirty="0"/>
          </a:p>
        </p:txBody>
      </p:sp>
      <p:pic>
        <p:nvPicPr>
          <p:cNvPr id="2" name="Imagen 1"/>
          <p:cNvPicPr>
            <a:picLocks noChangeAspect="1"/>
          </p:cNvPicPr>
          <p:nvPr/>
        </p:nvPicPr>
        <p:blipFill>
          <a:blip r:embed="rId2"/>
          <a:stretch>
            <a:fillRect/>
          </a:stretch>
        </p:blipFill>
        <p:spPr>
          <a:xfrm>
            <a:off x="2067480" y="3096090"/>
            <a:ext cx="3329203" cy="3492000"/>
          </a:xfrm>
          <a:prstGeom prst="rect">
            <a:avLst/>
          </a:prstGeom>
        </p:spPr>
      </p:pic>
      <p:pic>
        <p:nvPicPr>
          <p:cNvPr id="7" name="Imagen 6"/>
          <p:cNvPicPr>
            <a:picLocks noChangeAspect="1"/>
          </p:cNvPicPr>
          <p:nvPr/>
        </p:nvPicPr>
        <p:blipFill>
          <a:blip r:embed="rId3"/>
          <a:stretch>
            <a:fillRect/>
          </a:stretch>
        </p:blipFill>
        <p:spPr>
          <a:xfrm>
            <a:off x="7586986" y="3096090"/>
            <a:ext cx="3269904" cy="3492000"/>
          </a:xfrm>
          <a:prstGeom prst="rect">
            <a:avLst/>
          </a:prstGeom>
        </p:spPr>
      </p:pic>
    </p:spTree>
    <p:extLst>
      <p:ext uri="{BB962C8B-B14F-4D97-AF65-F5344CB8AC3E}">
        <p14:creationId xmlns:p14="http://schemas.microsoft.com/office/powerpoint/2010/main" val="78479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b="2890"/>
          <a:stretch/>
        </p:blipFill>
        <p:spPr>
          <a:xfrm>
            <a:off x="816802" y="458943"/>
            <a:ext cx="4505325" cy="5568369"/>
          </a:xfrm>
          <a:prstGeom prst="rect">
            <a:avLst/>
          </a:prstGeom>
        </p:spPr>
      </p:pic>
      <p:pic>
        <p:nvPicPr>
          <p:cNvPr id="10" name="Imagen 9"/>
          <p:cNvPicPr>
            <a:picLocks noChangeAspect="1"/>
          </p:cNvPicPr>
          <p:nvPr/>
        </p:nvPicPr>
        <p:blipFill>
          <a:blip r:embed="rId3"/>
          <a:stretch>
            <a:fillRect/>
          </a:stretch>
        </p:blipFill>
        <p:spPr>
          <a:xfrm>
            <a:off x="6888922" y="1261928"/>
            <a:ext cx="4467225" cy="3962400"/>
          </a:xfrm>
          <a:prstGeom prst="rect">
            <a:avLst/>
          </a:prstGeom>
        </p:spPr>
      </p:pic>
    </p:spTree>
    <p:extLst>
      <p:ext uri="{BB962C8B-B14F-4D97-AF65-F5344CB8AC3E}">
        <p14:creationId xmlns:p14="http://schemas.microsoft.com/office/powerpoint/2010/main" val="221544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598053"/>
            <a:ext cx="10454984" cy="581819"/>
          </a:xfrm>
        </p:spPr>
        <p:txBody>
          <a:bodyPr>
            <a:normAutofit fontScale="90000"/>
          </a:bodyPr>
          <a:lstStyle/>
          <a:p>
            <a:pPr algn="ctr"/>
            <a:r>
              <a:rPr lang="es-MX" sz="3600" b="1" dirty="0" smtClean="0">
                <a:solidFill>
                  <a:srgbClr val="FF0000"/>
                </a:solidFill>
              </a:rPr>
              <a:t>Trinomio cuadrado perfecto</a:t>
            </a:r>
            <a:endParaRPr lang="es-EC" sz="3600" dirty="0">
              <a:solidFill>
                <a:srgbClr val="FF0000"/>
              </a:solidFill>
            </a:endParaRPr>
          </a:p>
        </p:txBody>
      </p:sp>
      <p:sp>
        <p:nvSpPr>
          <p:cNvPr id="6" name="Marcador de texto 5"/>
          <p:cNvSpPr>
            <a:spLocks noGrp="1"/>
          </p:cNvSpPr>
          <p:nvPr>
            <p:ph type="body" sz="half" idx="2"/>
          </p:nvPr>
        </p:nvSpPr>
        <p:spPr>
          <a:xfrm>
            <a:off x="839788" y="4929251"/>
            <a:ext cx="10454984" cy="960293"/>
          </a:xfrm>
        </p:spPr>
        <p:txBody>
          <a:bodyPr>
            <a:noAutofit/>
          </a:bodyPr>
          <a:lstStyle/>
          <a:p>
            <a:pPr algn="just"/>
            <a:r>
              <a:rPr lang="es-MX" sz="2400" dirty="0"/>
              <a:t>La regla para </a:t>
            </a:r>
            <a:r>
              <a:rPr lang="es-MX" sz="2400" dirty="0" err="1"/>
              <a:t>factorizar</a:t>
            </a:r>
            <a:r>
              <a:rPr lang="es-MX" sz="2400" dirty="0"/>
              <a:t> un trinomio cuadrado perfecto es; extraer la raíz cuadrada al primer y tercer término, y separar estas raíces por el signo del segundo término. Entonces, el binomio formado se eleva al cuadrado o se multiplica por sí mismo.</a:t>
            </a:r>
            <a:endParaRPr lang="es-EC" sz="2400" dirty="0"/>
          </a:p>
        </p:txBody>
      </p:sp>
      <p:pic>
        <p:nvPicPr>
          <p:cNvPr id="3" name="Imagen 2"/>
          <p:cNvPicPr>
            <a:picLocks noChangeAspect="1"/>
          </p:cNvPicPr>
          <p:nvPr/>
        </p:nvPicPr>
        <p:blipFill>
          <a:blip r:embed="rId2"/>
          <a:stretch>
            <a:fillRect/>
          </a:stretch>
        </p:blipFill>
        <p:spPr>
          <a:xfrm>
            <a:off x="4209905" y="2899624"/>
            <a:ext cx="3714750" cy="438150"/>
          </a:xfrm>
          <a:prstGeom prst="rect">
            <a:avLst/>
          </a:prstGeom>
        </p:spPr>
      </p:pic>
      <p:pic>
        <p:nvPicPr>
          <p:cNvPr id="5" name="Imagen 4"/>
          <p:cNvPicPr>
            <a:picLocks noChangeAspect="1"/>
          </p:cNvPicPr>
          <p:nvPr/>
        </p:nvPicPr>
        <p:blipFill>
          <a:blip r:embed="rId3"/>
          <a:stretch>
            <a:fillRect/>
          </a:stretch>
        </p:blipFill>
        <p:spPr>
          <a:xfrm>
            <a:off x="4295630" y="3900150"/>
            <a:ext cx="3543300" cy="466725"/>
          </a:xfrm>
          <a:prstGeom prst="rect">
            <a:avLst/>
          </a:prstGeom>
        </p:spPr>
      </p:pic>
      <p:sp>
        <p:nvSpPr>
          <p:cNvPr id="8" name="Marcador de texto 5"/>
          <p:cNvSpPr txBox="1">
            <a:spLocks/>
          </p:cNvSpPr>
          <p:nvPr/>
        </p:nvSpPr>
        <p:spPr>
          <a:xfrm>
            <a:off x="992188" y="1603544"/>
            <a:ext cx="10454984" cy="867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s-MX" sz="2400" smtClean="0"/>
              <a:t>El trinomio cuadrado perfecto es igual al producto notable cuadrado de binomio o sea, es producto de dos binomios iguales:</a:t>
            </a:r>
            <a:endParaRPr lang="es-EC" sz="2400" dirty="0"/>
          </a:p>
        </p:txBody>
      </p:sp>
    </p:spTree>
    <p:extLst>
      <p:ext uri="{BB962C8B-B14F-4D97-AF65-F5344CB8AC3E}">
        <p14:creationId xmlns:p14="http://schemas.microsoft.com/office/powerpoint/2010/main" val="87193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945882" y="373489"/>
            <a:ext cx="8245642" cy="4610636"/>
          </a:xfrm>
          <a:prstGeom prst="rect">
            <a:avLst/>
          </a:prstGeom>
        </p:spPr>
      </p:pic>
      <p:sp>
        <p:nvSpPr>
          <p:cNvPr id="6" name="CuadroTexto 5"/>
          <p:cNvSpPr txBox="1"/>
          <p:nvPr/>
        </p:nvSpPr>
        <p:spPr>
          <a:xfrm>
            <a:off x="2768958" y="5331854"/>
            <a:ext cx="3013656" cy="584775"/>
          </a:xfrm>
          <a:prstGeom prst="rect">
            <a:avLst/>
          </a:prstGeom>
          <a:noFill/>
        </p:spPr>
        <p:txBody>
          <a:bodyPr wrap="square" rtlCol="0">
            <a:spAutoFit/>
          </a:bodyPr>
          <a:lstStyle/>
          <a:p>
            <a:pPr algn="ctr"/>
            <a:r>
              <a:rPr lang="es-EC" sz="3200" b="1" dirty="0" smtClean="0">
                <a:solidFill>
                  <a:srgbClr val="0070C0"/>
                </a:solidFill>
              </a:rPr>
              <a:t>2(2x)(3y) = 12xy</a:t>
            </a:r>
            <a:endParaRPr lang="es-EC" sz="3200" b="1" dirty="0">
              <a:solidFill>
                <a:srgbClr val="0070C0"/>
              </a:solidFill>
            </a:endParaRPr>
          </a:p>
        </p:txBody>
      </p:sp>
      <p:cxnSp>
        <p:nvCxnSpPr>
          <p:cNvPr id="8" name="Conector recto de flecha 7"/>
          <p:cNvCxnSpPr/>
          <p:nvPr/>
        </p:nvCxnSpPr>
        <p:spPr>
          <a:xfrm>
            <a:off x="4275786" y="3515932"/>
            <a:ext cx="0" cy="19704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62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598053"/>
            <a:ext cx="10454984" cy="581819"/>
          </a:xfrm>
        </p:spPr>
        <p:txBody>
          <a:bodyPr>
            <a:normAutofit fontScale="90000"/>
          </a:bodyPr>
          <a:lstStyle/>
          <a:p>
            <a:pPr algn="ctr"/>
            <a:r>
              <a:rPr lang="es-MX" sz="3600" b="1" dirty="0" smtClean="0">
                <a:solidFill>
                  <a:srgbClr val="FF0000"/>
                </a:solidFill>
              </a:rPr>
              <a:t>Trinomio </a:t>
            </a:r>
            <a:r>
              <a:rPr lang="es-MX" sz="3600" b="1" dirty="0">
                <a:solidFill>
                  <a:srgbClr val="FF0000"/>
                </a:solidFill>
              </a:rPr>
              <a:t>de la forma </a:t>
            </a:r>
            <a:r>
              <a:rPr lang="es-MX" sz="3600" b="1" dirty="0" smtClean="0">
                <a:solidFill>
                  <a:srgbClr val="FF0000"/>
                </a:solidFill>
              </a:rPr>
              <a:t>x² </a:t>
            </a:r>
            <a:r>
              <a:rPr lang="es-MX" sz="3600" b="1" dirty="0">
                <a:solidFill>
                  <a:srgbClr val="FF0000"/>
                </a:solidFill>
              </a:rPr>
              <a:t>+ </a:t>
            </a:r>
            <a:r>
              <a:rPr lang="es-MX" sz="3600" b="1" dirty="0" err="1" smtClean="0">
                <a:solidFill>
                  <a:srgbClr val="FF0000"/>
                </a:solidFill>
              </a:rPr>
              <a:t>px</a:t>
            </a:r>
            <a:r>
              <a:rPr lang="es-MX" sz="3600" b="1" dirty="0" smtClean="0">
                <a:solidFill>
                  <a:srgbClr val="FF0000"/>
                </a:solidFill>
              </a:rPr>
              <a:t> + q</a:t>
            </a:r>
            <a:endParaRPr lang="es-EC" sz="3600" dirty="0">
              <a:solidFill>
                <a:srgbClr val="FF0000"/>
              </a:solidFill>
            </a:endParaRPr>
          </a:p>
        </p:txBody>
      </p:sp>
      <p:sp>
        <p:nvSpPr>
          <p:cNvPr id="6" name="Marcador de texto 5"/>
          <p:cNvSpPr>
            <a:spLocks noGrp="1"/>
          </p:cNvSpPr>
          <p:nvPr>
            <p:ph type="body" sz="half" idx="2"/>
          </p:nvPr>
        </p:nvSpPr>
        <p:spPr>
          <a:xfrm>
            <a:off x="839788" y="3000777"/>
            <a:ext cx="10454984" cy="3361386"/>
          </a:xfrm>
        </p:spPr>
        <p:txBody>
          <a:bodyPr>
            <a:noAutofit/>
          </a:bodyPr>
          <a:lstStyle/>
          <a:p>
            <a:pPr algn="just"/>
            <a:r>
              <a:rPr lang="es-MX" sz="2400" dirty="0"/>
              <a:t>Para que </a:t>
            </a:r>
            <a:r>
              <a:rPr lang="es-MX" sz="2400" dirty="0" smtClean="0"/>
              <a:t>aprenda </a:t>
            </a:r>
            <a:r>
              <a:rPr lang="es-MX" sz="2400" dirty="0"/>
              <a:t>a reconocer este tipo de trinomio, </a:t>
            </a:r>
            <a:r>
              <a:rPr lang="es-MX" sz="2400" dirty="0" smtClean="0"/>
              <a:t>se tiene </a:t>
            </a:r>
            <a:r>
              <a:rPr lang="es-MX" sz="2400" dirty="0"/>
              <a:t>que fijar que cumpla las siguientes </a:t>
            </a:r>
            <a:r>
              <a:rPr lang="es-MX" sz="2400" dirty="0" smtClean="0"/>
              <a:t>condiciones:</a:t>
            </a:r>
            <a:endParaRPr lang="es-MX" sz="2400" dirty="0"/>
          </a:p>
          <a:p>
            <a:pPr algn="just"/>
            <a:r>
              <a:rPr lang="es-MX" sz="2400" dirty="0"/>
              <a:t>- El coeficiente del </a:t>
            </a:r>
            <a:r>
              <a:rPr lang="es-MX" sz="2400" b="1" dirty="0"/>
              <a:t>primer término </a:t>
            </a:r>
            <a:r>
              <a:rPr lang="es-MX" sz="2400" dirty="0"/>
              <a:t>es 1.</a:t>
            </a:r>
          </a:p>
          <a:p>
            <a:pPr algn="just"/>
            <a:r>
              <a:rPr lang="es-MX" sz="2400" dirty="0"/>
              <a:t>- El </a:t>
            </a:r>
            <a:r>
              <a:rPr lang="es-MX" sz="2400" b="1" dirty="0"/>
              <a:t>primer término </a:t>
            </a:r>
            <a:r>
              <a:rPr lang="es-MX" sz="2400" dirty="0"/>
              <a:t>es una letra cualquiera elevada al cuadrado.</a:t>
            </a:r>
          </a:p>
          <a:p>
            <a:pPr algn="just"/>
            <a:r>
              <a:rPr lang="es-MX" sz="2400" dirty="0"/>
              <a:t>- El </a:t>
            </a:r>
            <a:r>
              <a:rPr lang="es-MX" sz="2400" b="1" dirty="0"/>
              <a:t>segundo término </a:t>
            </a:r>
            <a:r>
              <a:rPr lang="es-MX" sz="2400" dirty="0"/>
              <a:t>tiene la misma letra que el primero con exponente 1, y su coeficiente es una cantidad cualquiera, positiva o negativa.</a:t>
            </a:r>
          </a:p>
          <a:p>
            <a:pPr algn="just"/>
            <a:r>
              <a:rPr lang="es-MX" sz="2400" dirty="0"/>
              <a:t>- El </a:t>
            </a:r>
            <a:r>
              <a:rPr lang="es-MX" sz="2400" b="1" dirty="0"/>
              <a:t>tercer término </a:t>
            </a:r>
            <a:r>
              <a:rPr lang="es-MX" sz="2400" dirty="0"/>
              <a:t>es independiente de la letra que aparece en el primer y segundo término, y es una cantidad cualquiera, positiva o negativa</a:t>
            </a:r>
            <a:r>
              <a:rPr lang="es-MX" sz="2400" dirty="0" smtClean="0"/>
              <a:t>.</a:t>
            </a:r>
            <a:endParaRPr lang="es-MX" sz="2400" dirty="0"/>
          </a:p>
        </p:txBody>
      </p:sp>
      <p:sp>
        <p:nvSpPr>
          <p:cNvPr id="8" name="Marcador de texto 5"/>
          <p:cNvSpPr txBox="1">
            <a:spLocks/>
          </p:cNvSpPr>
          <p:nvPr/>
        </p:nvSpPr>
        <p:spPr>
          <a:xfrm>
            <a:off x="992188" y="1179872"/>
            <a:ext cx="10454984" cy="867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s-MX" sz="2400" dirty="0"/>
              <a:t>Los trinomios ordenados de la forma x</a:t>
            </a:r>
            <a:r>
              <a:rPr lang="es-MX" sz="2400" baseline="30000" dirty="0"/>
              <a:t>2</a:t>
            </a:r>
            <a:r>
              <a:rPr lang="es-MX" sz="2400" dirty="0"/>
              <a:t> + </a:t>
            </a:r>
            <a:r>
              <a:rPr lang="es-MX" sz="2400" dirty="0" err="1"/>
              <a:t>p</a:t>
            </a:r>
            <a:r>
              <a:rPr lang="es-MX" sz="2400" dirty="0" err="1" smtClean="0"/>
              <a:t>x</a:t>
            </a:r>
            <a:r>
              <a:rPr lang="es-MX" sz="2400" dirty="0" smtClean="0"/>
              <a:t> </a:t>
            </a:r>
            <a:r>
              <a:rPr lang="es-MX" sz="2400" dirty="0"/>
              <a:t>+ </a:t>
            </a:r>
            <a:r>
              <a:rPr lang="es-MX" sz="2400" dirty="0" smtClean="0"/>
              <a:t>q, </a:t>
            </a:r>
            <a:r>
              <a:rPr lang="es-MX" sz="2400" dirty="0"/>
              <a:t>dan como resultado el producto notable producto de </a:t>
            </a:r>
            <a:r>
              <a:rPr lang="es-MX" sz="2400" dirty="0" smtClean="0"/>
              <a:t>binomios:</a:t>
            </a:r>
            <a:endParaRPr lang="es-EC" sz="2400" dirty="0"/>
          </a:p>
        </p:txBody>
      </p:sp>
      <p:pic>
        <p:nvPicPr>
          <p:cNvPr id="2" name="Imagen 1"/>
          <p:cNvPicPr>
            <a:picLocks noChangeAspect="1"/>
          </p:cNvPicPr>
          <p:nvPr/>
        </p:nvPicPr>
        <p:blipFill>
          <a:blip r:embed="rId2"/>
          <a:stretch>
            <a:fillRect/>
          </a:stretch>
        </p:blipFill>
        <p:spPr>
          <a:xfrm>
            <a:off x="4124180" y="1888153"/>
            <a:ext cx="4191000" cy="1009650"/>
          </a:xfrm>
          <a:prstGeom prst="rect">
            <a:avLst/>
          </a:prstGeom>
        </p:spPr>
      </p:pic>
    </p:spTree>
    <p:extLst>
      <p:ext uri="{BB962C8B-B14F-4D97-AF65-F5344CB8AC3E}">
        <p14:creationId xmlns:p14="http://schemas.microsoft.com/office/powerpoint/2010/main" val="373330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1574" y="1741732"/>
            <a:ext cx="11505015" cy="3551483"/>
          </a:xfrm>
          <a:prstGeom prst="rect">
            <a:avLst/>
          </a:prstGeom>
        </p:spPr>
      </p:pic>
    </p:spTree>
    <p:extLst>
      <p:ext uri="{BB962C8B-B14F-4D97-AF65-F5344CB8AC3E}">
        <p14:creationId xmlns:p14="http://schemas.microsoft.com/office/powerpoint/2010/main" val="27291698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746</Words>
  <Application>Microsoft Office PowerPoint</Application>
  <PresentationFormat>Panorámica</PresentationFormat>
  <Paragraphs>51</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Cambria Math</vt:lpstr>
      <vt:lpstr>Tema de Office</vt:lpstr>
      <vt:lpstr>Factorización</vt:lpstr>
      <vt:lpstr>Factor común monomio</vt:lpstr>
      <vt:lpstr>Presentación de PowerPoint</vt:lpstr>
      <vt:lpstr>Factor Común por Agrupación de Términos</vt:lpstr>
      <vt:lpstr>Presentación de PowerPoint</vt:lpstr>
      <vt:lpstr>Trinomio cuadrado perfecto</vt:lpstr>
      <vt:lpstr>Presentación de PowerPoint</vt:lpstr>
      <vt:lpstr>Trinomio de la forma x² + px + q</vt:lpstr>
      <vt:lpstr>Presentación de PowerPoint</vt:lpstr>
      <vt:lpstr>Presentación de PowerPoint</vt:lpstr>
      <vt:lpstr>Presentación de PowerPoint</vt:lpstr>
      <vt:lpstr>Presentación de PowerPoint</vt:lpstr>
      <vt:lpstr>Trinomio de la forma mx² + px + q</vt:lpstr>
      <vt:lpstr>Presentación de PowerPoint</vt:lpstr>
      <vt:lpstr>Presentación de PowerPoint</vt:lpstr>
      <vt:lpstr>Presentación de PowerPoint</vt:lpstr>
      <vt:lpstr>Presentación de PowerPoint</vt:lpstr>
      <vt:lpstr>Diferencia de cuadrados perfectos</vt:lpstr>
      <vt:lpstr>Presentación de PowerPoint</vt:lpstr>
      <vt:lpstr>Suma de cubos perfectos</vt:lpstr>
      <vt:lpstr>Presentación de PowerPoint</vt:lpstr>
      <vt:lpstr>Presentación de PowerPoint</vt:lpstr>
      <vt:lpstr>Diferencia de cubos perfectos</vt:lpstr>
      <vt:lpstr>Presentación de PowerPoint</vt:lpstr>
      <vt:lpstr>Presentación de PowerPoint</vt:lpstr>
      <vt:lpstr>Cubo perfecto de binomios</vt:lpstr>
      <vt:lpstr>Veamos si la expresión cumple con las condiciones para ser un cubo de binomio:  - La expresión si tiene 4 términos. - El primer y segundo término, si son cubos perfectos. - Como la raíz cubica de a^3 es a, y la raíz cubica de 1 es 1, reemplazamos estos valores en la ecuación para comprobar si el segundo y tercer término corresponden;  Segundo término: 3 (a)² (1) = 3a².  Tercer término: 3 (a) (1)² = 3a.  Como puede ver, la expresión algebraica cumple con todas las condiciones, y como todos sus términos son positivos, la factorización es el cubo de la suma de a y 1.</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19</cp:revision>
  <dcterms:created xsi:type="dcterms:W3CDTF">2019-10-09T15:13:28Z</dcterms:created>
  <dcterms:modified xsi:type="dcterms:W3CDTF">2019-10-09T18:11:35Z</dcterms:modified>
</cp:coreProperties>
</file>